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2.xml" ContentType="application/vnd.openxmlformats-officedocument.theme+xml"/>
  <Override PartName="/ppt/tags/tag5.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6"/>
  </p:notesMasterIdLst>
  <p:sldIdLst>
    <p:sldId id="256" r:id="rId2"/>
    <p:sldId id="305" r:id="rId3"/>
    <p:sldId id="306" r:id="rId4"/>
    <p:sldId id="307" r:id="rId5"/>
    <p:sldId id="308" r:id="rId6"/>
    <p:sldId id="257" r:id="rId7"/>
    <p:sldId id="258" r:id="rId8"/>
    <p:sldId id="259" r:id="rId9"/>
    <p:sldId id="260" r:id="rId10"/>
    <p:sldId id="309" r:id="rId11"/>
    <p:sldId id="287" r:id="rId12"/>
    <p:sldId id="288" r:id="rId13"/>
    <p:sldId id="289" r:id="rId14"/>
    <p:sldId id="290" r:id="rId15"/>
    <p:sldId id="291" r:id="rId16"/>
    <p:sldId id="292" r:id="rId17"/>
    <p:sldId id="261" r:id="rId18"/>
    <p:sldId id="262" r:id="rId19"/>
    <p:sldId id="266" r:id="rId20"/>
    <p:sldId id="264" r:id="rId21"/>
    <p:sldId id="265" r:id="rId22"/>
    <p:sldId id="267" r:id="rId23"/>
    <p:sldId id="268" r:id="rId24"/>
    <p:sldId id="293" r:id="rId25"/>
    <p:sldId id="294" r:id="rId26"/>
    <p:sldId id="295" r:id="rId27"/>
    <p:sldId id="296" r:id="rId28"/>
    <p:sldId id="297" r:id="rId29"/>
    <p:sldId id="298" r:id="rId30"/>
    <p:sldId id="299" r:id="rId31"/>
    <p:sldId id="300" r:id="rId32"/>
    <p:sldId id="301" r:id="rId33"/>
    <p:sldId id="302" r:id="rId34"/>
    <p:sldId id="303" r:id="rId35"/>
    <p:sldId id="304" r:id="rId36"/>
    <p:sldId id="269" r:id="rId37"/>
    <p:sldId id="270" r:id="rId38"/>
    <p:sldId id="271" r:id="rId39"/>
    <p:sldId id="272" r:id="rId40"/>
    <p:sldId id="273" r:id="rId41"/>
    <p:sldId id="274" r:id="rId42"/>
    <p:sldId id="275" r:id="rId43"/>
    <p:sldId id="276" r:id="rId44"/>
    <p:sldId id="277" r:id="rId45"/>
    <p:sldId id="278" r:id="rId46"/>
    <p:sldId id="279" r:id="rId47"/>
    <p:sldId id="280" r:id="rId48"/>
    <p:sldId id="281" r:id="rId49"/>
    <p:sldId id="282" r:id="rId50"/>
    <p:sldId id="283" r:id="rId51"/>
    <p:sldId id="284" r:id="rId52"/>
    <p:sldId id="285" r:id="rId53"/>
    <p:sldId id="286" r:id="rId54"/>
    <p:sldId id="310" r:id="rId55"/>
  </p:sldIdLst>
  <p:sldSz cx="12192000" cy="6858000"/>
  <p:notesSz cx="6858000" cy="9144000"/>
  <p:custDataLst>
    <p:tags r:id="rId5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892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3979" autoAdjust="0"/>
  </p:normalViewPr>
  <p:slideViewPr>
    <p:cSldViewPr snapToGrid="0">
      <p:cViewPr varScale="1">
        <p:scale>
          <a:sx n="99" d="100"/>
          <a:sy n="99" d="100"/>
        </p:scale>
        <p:origin x="89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gs" Target="tags/tag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8E44FE-976E-4735-92D6-DB531B230CFE}" type="datetimeFigureOut">
              <a:rPr lang="en-US" smtClean="0"/>
              <a:t>10/29/2020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0BF57D-41E2-4CB8-9626-88A82478028E}" type="slidenum">
              <a:rPr lang="en-US" smtClean="0"/>
              <a:t>‹#›</a:t>
            </a:fld>
            <a:endParaRPr lang="en-US"/>
          </a:p>
        </p:txBody>
      </p:sp>
    </p:spTree>
    <p:extLst>
      <p:ext uri="{BB962C8B-B14F-4D97-AF65-F5344CB8AC3E}">
        <p14:creationId xmlns:p14="http://schemas.microsoft.com/office/powerpoint/2010/main" val="19077882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D00BF57D-41E2-4CB8-9626-88A82478028E}" type="slidenum">
              <a:rPr lang="en-US" smtClean="0"/>
              <a:t>1</a:t>
            </a:fld>
            <a:endParaRPr lang="en-US"/>
          </a:p>
        </p:txBody>
      </p:sp>
    </p:spTree>
    <p:extLst>
      <p:ext uri="{BB962C8B-B14F-4D97-AF65-F5344CB8AC3E}">
        <p14:creationId xmlns:p14="http://schemas.microsoft.com/office/powerpoint/2010/main" val="15819333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0BF57D-41E2-4CB8-9626-88A82478028E}" type="slidenum">
              <a:rPr lang="en-US" smtClean="0"/>
              <a:t>54</a:t>
            </a:fld>
            <a:endParaRPr lang="en-US"/>
          </a:p>
        </p:txBody>
      </p:sp>
    </p:spTree>
    <p:extLst>
      <p:ext uri="{BB962C8B-B14F-4D97-AF65-F5344CB8AC3E}">
        <p14:creationId xmlns:p14="http://schemas.microsoft.com/office/powerpoint/2010/main" val="37470619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rgbClr val="508927"/>
                </a:solidFill>
              </a:defRPr>
            </a:lvl1pPr>
          </a:lstStyle>
          <a:p>
            <a:r>
              <a:rPr lang="en-US" dirty="0"/>
              <a:t>Click to edit Master title style</a:t>
            </a:r>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47DC0406-374A-40ED-ADD4-C07B37E17C81}" type="datetimeFigureOut">
              <a:rPr lang="en-US" smtClean="0"/>
              <a:t>10/29/2020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313543-5222-4BCD-966D-EE5D5FD87301}" type="slidenum">
              <a:rPr lang="en-US" smtClean="0"/>
              <a:t>‹#›</a:t>
            </a:fld>
            <a:endParaRPr lang="en-US"/>
          </a:p>
        </p:txBody>
      </p:sp>
    </p:spTree>
    <p:custDataLst>
      <p:tags r:id="rId1"/>
    </p:custDataLst>
    <p:extLst>
      <p:ext uri="{BB962C8B-B14F-4D97-AF65-F5344CB8AC3E}">
        <p14:creationId xmlns:p14="http://schemas.microsoft.com/office/powerpoint/2010/main" val="40737019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7DC0406-374A-40ED-ADD4-C07B37E17C81}" type="datetimeFigureOut">
              <a:rPr lang="en-US" smtClean="0"/>
              <a:t>10/29/2020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313543-5222-4BCD-966D-EE5D5FD87301}" type="slidenum">
              <a:rPr lang="en-US" smtClean="0"/>
              <a:t>‹#›</a:t>
            </a:fld>
            <a:endParaRPr lang="en-US"/>
          </a:p>
        </p:txBody>
      </p:sp>
    </p:spTree>
    <p:extLst>
      <p:ext uri="{BB962C8B-B14F-4D97-AF65-F5344CB8AC3E}">
        <p14:creationId xmlns:p14="http://schemas.microsoft.com/office/powerpoint/2010/main" val="970403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7DC0406-374A-40ED-ADD4-C07B37E17C81}" type="datetimeFigureOut">
              <a:rPr lang="en-US" smtClean="0"/>
              <a:t>10/29/2020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313543-5222-4BCD-966D-EE5D5FD87301}"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5324124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7DC0406-374A-40ED-ADD4-C07B37E17C81}" type="datetimeFigureOut">
              <a:rPr lang="en-US" smtClean="0"/>
              <a:t>10/29/2020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313543-5222-4BCD-966D-EE5D5FD87301}" type="slidenum">
              <a:rPr lang="en-US" smtClean="0"/>
              <a:t>‹#›</a:t>
            </a:fld>
            <a:endParaRPr lang="en-US"/>
          </a:p>
        </p:txBody>
      </p:sp>
    </p:spTree>
    <p:extLst>
      <p:ext uri="{BB962C8B-B14F-4D97-AF65-F5344CB8AC3E}">
        <p14:creationId xmlns:p14="http://schemas.microsoft.com/office/powerpoint/2010/main" val="19238143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7DC0406-374A-40ED-ADD4-C07B37E17C81}" type="datetimeFigureOut">
              <a:rPr lang="en-US" smtClean="0"/>
              <a:t>10/29/2020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313543-5222-4BCD-966D-EE5D5FD87301}"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5122129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7DC0406-374A-40ED-ADD4-C07B37E17C81}" type="datetimeFigureOut">
              <a:rPr lang="en-US" smtClean="0"/>
              <a:t>10/29/2020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313543-5222-4BCD-966D-EE5D5FD87301}" type="slidenum">
              <a:rPr lang="en-US" smtClean="0"/>
              <a:t>‹#›</a:t>
            </a:fld>
            <a:endParaRPr lang="en-US"/>
          </a:p>
        </p:txBody>
      </p:sp>
    </p:spTree>
    <p:extLst>
      <p:ext uri="{BB962C8B-B14F-4D97-AF65-F5344CB8AC3E}">
        <p14:creationId xmlns:p14="http://schemas.microsoft.com/office/powerpoint/2010/main" val="23096031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DC0406-374A-40ED-ADD4-C07B37E17C81}" type="datetimeFigureOut">
              <a:rPr lang="en-US" smtClean="0"/>
              <a:t>10/29/2020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313543-5222-4BCD-966D-EE5D5FD87301}" type="slidenum">
              <a:rPr lang="en-US" smtClean="0"/>
              <a:t>‹#›</a:t>
            </a:fld>
            <a:endParaRPr lang="en-US"/>
          </a:p>
        </p:txBody>
      </p:sp>
    </p:spTree>
    <p:extLst>
      <p:ext uri="{BB962C8B-B14F-4D97-AF65-F5344CB8AC3E}">
        <p14:creationId xmlns:p14="http://schemas.microsoft.com/office/powerpoint/2010/main" val="35548537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DC0406-374A-40ED-ADD4-C07B37E17C81}" type="datetimeFigureOut">
              <a:rPr lang="en-US" smtClean="0"/>
              <a:t>10/29/2020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313543-5222-4BCD-966D-EE5D5FD87301}" type="slidenum">
              <a:rPr lang="en-US" smtClean="0"/>
              <a:t>‹#›</a:t>
            </a:fld>
            <a:endParaRPr lang="en-US"/>
          </a:p>
        </p:txBody>
      </p:sp>
    </p:spTree>
    <p:extLst>
      <p:ext uri="{BB962C8B-B14F-4D97-AF65-F5344CB8AC3E}">
        <p14:creationId xmlns:p14="http://schemas.microsoft.com/office/powerpoint/2010/main" val="926635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baseline="0">
                <a:solidFill>
                  <a:srgbClr val="508927"/>
                </a:solidFil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DC0406-374A-40ED-ADD4-C07B37E17C81}" type="datetimeFigureOut">
              <a:rPr lang="en-US" smtClean="0"/>
              <a:t>10/29/2020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313543-5222-4BCD-966D-EE5D5FD87301}" type="slidenum">
              <a:rPr lang="en-US" smtClean="0"/>
              <a:t>‹#›</a:t>
            </a:fld>
            <a:endParaRPr lang="en-US"/>
          </a:p>
        </p:txBody>
      </p:sp>
    </p:spTree>
    <p:custDataLst>
      <p:tags r:id="rId1"/>
    </p:custDataLst>
    <p:extLst>
      <p:ext uri="{BB962C8B-B14F-4D97-AF65-F5344CB8AC3E}">
        <p14:creationId xmlns:p14="http://schemas.microsoft.com/office/powerpoint/2010/main" val="42153909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7DC0406-374A-40ED-ADD4-C07B37E17C81}" type="datetimeFigureOut">
              <a:rPr lang="en-US" smtClean="0"/>
              <a:t>10/29/2020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313543-5222-4BCD-966D-EE5D5FD87301}" type="slidenum">
              <a:rPr lang="en-US" smtClean="0"/>
              <a:t>‹#›</a:t>
            </a:fld>
            <a:endParaRPr lang="en-US"/>
          </a:p>
        </p:txBody>
      </p:sp>
    </p:spTree>
    <p:extLst>
      <p:ext uri="{BB962C8B-B14F-4D97-AF65-F5344CB8AC3E}">
        <p14:creationId xmlns:p14="http://schemas.microsoft.com/office/powerpoint/2010/main" val="572125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7DC0406-374A-40ED-ADD4-C07B37E17C81}" type="datetimeFigureOut">
              <a:rPr lang="en-US" smtClean="0"/>
              <a:t>10/29/2020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313543-5222-4BCD-966D-EE5D5FD87301}" type="slidenum">
              <a:rPr lang="en-US" smtClean="0"/>
              <a:t>‹#›</a:t>
            </a:fld>
            <a:endParaRPr lang="en-US"/>
          </a:p>
        </p:txBody>
      </p:sp>
    </p:spTree>
    <p:extLst>
      <p:ext uri="{BB962C8B-B14F-4D97-AF65-F5344CB8AC3E}">
        <p14:creationId xmlns:p14="http://schemas.microsoft.com/office/powerpoint/2010/main" val="2109171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7DC0406-374A-40ED-ADD4-C07B37E17C81}" type="datetimeFigureOut">
              <a:rPr lang="en-US" smtClean="0"/>
              <a:t>10/29/2020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7313543-5222-4BCD-966D-EE5D5FD87301}" type="slidenum">
              <a:rPr lang="en-US" smtClean="0"/>
              <a:t>‹#›</a:t>
            </a:fld>
            <a:endParaRPr lang="en-US"/>
          </a:p>
        </p:txBody>
      </p:sp>
    </p:spTree>
    <p:extLst>
      <p:ext uri="{BB962C8B-B14F-4D97-AF65-F5344CB8AC3E}">
        <p14:creationId xmlns:p14="http://schemas.microsoft.com/office/powerpoint/2010/main" val="3805947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7DC0406-374A-40ED-ADD4-C07B37E17C81}" type="datetimeFigureOut">
              <a:rPr lang="en-US" smtClean="0"/>
              <a:t>10/29/2020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7313543-5222-4BCD-966D-EE5D5FD87301}" type="slidenum">
              <a:rPr lang="en-US" smtClean="0"/>
              <a:t>‹#›</a:t>
            </a:fld>
            <a:endParaRPr lang="en-US"/>
          </a:p>
        </p:txBody>
      </p:sp>
    </p:spTree>
    <p:extLst>
      <p:ext uri="{BB962C8B-B14F-4D97-AF65-F5344CB8AC3E}">
        <p14:creationId xmlns:p14="http://schemas.microsoft.com/office/powerpoint/2010/main" val="844298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DC0406-374A-40ED-ADD4-C07B37E17C81}" type="datetimeFigureOut">
              <a:rPr lang="en-US" smtClean="0"/>
              <a:t>10/29/2020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7313543-5222-4BCD-966D-EE5D5FD87301}" type="slidenum">
              <a:rPr lang="en-US" smtClean="0"/>
              <a:t>‹#›</a:t>
            </a:fld>
            <a:endParaRPr lang="en-US"/>
          </a:p>
        </p:txBody>
      </p:sp>
    </p:spTree>
    <p:extLst>
      <p:ext uri="{BB962C8B-B14F-4D97-AF65-F5344CB8AC3E}">
        <p14:creationId xmlns:p14="http://schemas.microsoft.com/office/powerpoint/2010/main" val="13890109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7DC0406-374A-40ED-ADD4-C07B37E17C81}" type="datetimeFigureOut">
              <a:rPr lang="en-US" smtClean="0"/>
              <a:t>10/29/2020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313543-5222-4BCD-966D-EE5D5FD87301}" type="slidenum">
              <a:rPr lang="en-US" smtClean="0"/>
              <a:t>‹#›</a:t>
            </a:fld>
            <a:endParaRPr lang="en-US"/>
          </a:p>
        </p:txBody>
      </p:sp>
    </p:spTree>
    <p:extLst>
      <p:ext uri="{BB962C8B-B14F-4D97-AF65-F5344CB8AC3E}">
        <p14:creationId xmlns:p14="http://schemas.microsoft.com/office/powerpoint/2010/main" val="20664751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7DC0406-374A-40ED-ADD4-C07B37E17C81}" type="datetimeFigureOut">
              <a:rPr lang="en-US" smtClean="0"/>
              <a:t>10/29/2020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313543-5222-4BCD-966D-EE5D5FD87301}" type="slidenum">
              <a:rPr lang="en-US" smtClean="0"/>
              <a:t>‹#›</a:t>
            </a:fld>
            <a:endParaRPr lang="en-US"/>
          </a:p>
        </p:txBody>
      </p:sp>
    </p:spTree>
    <p:extLst>
      <p:ext uri="{BB962C8B-B14F-4D97-AF65-F5344CB8AC3E}">
        <p14:creationId xmlns:p14="http://schemas.microsoft.com/office/powerpoint/2010/main" val="3665023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7DC0406-374A-40ED-ADD4-C07B37E17C81}" type="datetimeFigureOut">
              <a:rPr lang="en-US" smtClean="0"/>
              <a:t>10/29/2020</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A7313543-5222-4BCD-966D-EE5D5FD87301}" type="slidenum">
              <a:rPr lang="en-US" smtClean="0"/>
              <a:t>‹#›</a:t>
            </a:fld>
            <a:endParaRPr lang="en-US"/>
          </a:p>
        </p:txBody>
      </p:sp>
    </p:spTree>
    <p:custDataLst>
      <p:tags r:id="rId18"/>
    </p:custDataLst>
    <p:extLst>
      <p:ext uri="{BB962C8B-B14F-4D97-AF65-F5344CB8AC3E}">
        <p14:creationId xmlns:p14="http://schemas.microsoft.com/office/powerpoint/2010/main" val="40383113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baseline="0">
          <a:solidFill>
            <a:srgbClr val="508927"/>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5.xml"/><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1157158"/>
            <a:ext cx="7766936" cy="1646302"/>
          </a:xfrm>
        </p:spPr>
        <p:txBody>
          <a:bodyPr/>
          <a:lstStyle/>
          <a:p>
            <a:r>
              <a:rPr lang="en-US" dirty="0"/>
              <a:t>Services for Individuals in Southwest Virginia</a:t>
            </a:r>
          </a:p>
        </p:txBody>
      </p:sp>
      <p:sp>
        <p:nvSpPr>
          <p:cNvPr id="3" name="Subtitle 2"/>
          <p:cNvSpPr>
            <a:spLocks noGrp="1"/>
          </p:cNvSpPr>
          <p:nvPr>
            <p:ph type="subTitle" idx="1"/>
          </p:nvPr>
        </p:nvSpPr>
        <p:spPr>
          <a:xfrm>
            <a:off x="1507067" y="2803460"/>
            <a:ext cx="7766936" cy="1096899"/>
          </a:xfrm>
        </p:spPr>
        <p:txBody>
          <a:bodyPr>
            <a:normAutofit/>
          </a:bodyPr>
          <a:lstStyle/>
          <a:p>
            <a:r>
              <a:rPr lang="en-US" sz="2800" dirty="0"/>
              <a:t>An Overview</a:t>
            </a:r>
          </a:p>
        </p:txBody>
      </p:sp>
      <p:pic>
        <p:nvPicPr>
          <p:cNvPr id="4" name="Picture 3"/>
          <p:cNvPicPr>
            <a:picLocks noChangeAspect="1"/>
          </p:cNvPicPr>
          <p:nvPr/>
        </p:nvPicPr>
        <p:blipFill>
          <a:blip r:embed="rId4"/>
          <a:stretch>
            <a:fillRect/>
          </a:stretch>
        </p:blipFill>
        <p:spPr>
          <a:xfrm>
            <a:off x="439372" y="4899278"/>
            <a:ext cx="2617443" cy="1446909"/>
          </a:xfrm>
          <a:prstGeom prst="rect">
            <a:avLst/>
          </a:prstGeom>
        </p:spPr>
      </p:pic>
      <p:pic>
        <p:nvPicPr>
          <p:cNvPr id="5" name="Picture 4"/>
          <p:cNvPicPr>
            <a:picLocks noChangeAspect="1"/>
          </p:cNvPicPr>
          <p:nvPr/>
        </p:nvPicPr>
        <p:blipFill>
          <a:blip r:embed="rId5"/>
          <a:stretch>
            <a:fillRect/>
          </a:stretch>
        </p:blipFill>
        <p:spPr>
          <a:xfrm>
            <a:off x="8422209" y="5247678"/>
            <a:ext cx="3243353" cy="999831"/>
          </a:xfrm>
          <a:prstGeom prst="rect">
            <a:avLst/>
          </a:prstGeom>
        </p:spPr>
      </p:pic>
      <p:sp>
        <p:nvSpPr>
          <p:cNvPr id="6" name="TextBox 5"/>
          <p:cNvSpPr txBox="1"/>
          <p:nvPr/>
        </p:nvSpPr>
        <p:spPr>
          <a:xfrm>
            <a:off x="3628103" y="4798141"/>
            <a:ext cx="4424516" cy="1754326"/>
          </a:xfrm>
          <a:prstGeom prst="rect">
            <a:avLst/>
          </a:prstGeom>
          <a:noFill/>
        </p:spPr>
        <p:txBody>
          <a:bodyPr wrap="square" rtlCol="0">
            <a:spAutoFit/>
          </a:bodyPr>
          <a:lstStyle/>
          <a:p>
            <a:r>
              <a:rPr lang="en-US" sz="1200" dirty="0"/>
              <a:t>Funding for this project/product was supported, in part, by the Virginia Board for People with Disabilities, under grant number </a:t>
            </a:r>
            <a:r>
              <a:rPr lang="en-US" sz="1200" b="1" dirty="0"/>
              <a:t>1801VABSDD</a:t>
            </a:r>
            <a:r>
              <a:rPr lang="en-US" sz="1200" dirty="0"/>
              <a:t>, from the U.S. Administration for Community Living (ACL), Department of Health and Human Services, Washington, D.C. 20201. Grantees undertaking projects with government sponsorship are encouraged to express freely their findings and conclusions. Points of view or opinions do not, therefore, necessarily represent official ACL policy.</a:t>
            </a:r>
          </a:p>
        </p:txBody>
      </p:sp>
    </p:spTree>
    <p:custDataLst>
      <p:tags r:id="rId1"/>
    </p:custDataLst>
    <p:extLst>
      <p:ext uri="{BB962C8B-B14F-4D97-AF65-F5344CB8AC3E}">
        <p14:creationId xmlns:p14="http://schemas.microsoft.com/office/powerpoint/2010/main" val="13555318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Department for Aging and Rehabilitative Services: Disability Services Eligibility Criteria</a:t>
            </a:r>
          </a:p>
        </p:txBody>
      </p:sp>
      <p:sp>
        <p:nvSpPr>
          <p:cNvPr id="3" name="Content Placeholder 2"/>
          <p:cNvSpPr>
            <a:spLocks noGrp="1"/>
          </p:cNvSpPr>
          <p:nvPr>
            <p:ph idx="1"/>
          </p:nvPr>
        </p:nvSpPr>
        <p:spPr/>
        <p:txBody>
          <a:bodyPr/>
          <a:lstStyle/>
          <a:p>
            <a:r>
              <a:rPr lang="en-US" dirty="0"/>
              <a:t>You have a physical, mental, or emotional disability; and</a:t>
            </a:r>
          </a:p>
          <a:p>
            <a:r>
              <a:rPr lang="en-US" dirty="0"/>
              <a:t>This disability is keeping you from working; and</a:t>
            </a:r>
          </a:p>
          <a:p>
            <a:r>
              <a:rPr lang="en-US" dirty="0"/>
              <a:t>You want to work and you think DARS services can help you, and</a:t>
            </a:r>
          </a:p>
          <a:p>
            <a:r>
              <a:rPr lang="en-US" dirty="0"/>
              <a:t>You are in Virginia (living, working, or moving here), and</a:t>
            </a:r>
          </a:p>
          <a:p>
            <a:r>
              <a:rPr lang="en-US" dirty="0"/>
              <a:t>DARS certifies that there is a good chance that DARS vocational rehabilitation services will result in your employment.</a:t>
            </a:r>
          </a:p>
        </p:txBody>
      </p:sp>
    </p:spTree>
    <p:extLst>
      <p:ext uri="{BB962C8B-B14F-4D97-AF65-F5344CB8AC3E}">
        <p14:creationId xmlns:p14="http://schemas.microsoft.com/office/powerpoint/2010/main" val="25806791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Department for Aging and Rehabilitative Services: </a:t>
            </a:r>
            <a:r>
              <a:rPr lang="en-US" b="1" dirty="0"/>
              <a:t>Southwest Office Locations</a:t>
            </a:r>
          </a:p>
        </p:txBody>
      </p:sp>
      <p:sp>
        <p:nvSpPr>
          <p:cNvPr id="3" name="Content Placeholder 2"/>
          <p:cNvSpPr>
            <a:spLocks noGrp="1"/>
          </p:cNvSpPr>
          <p:nvPr>
            <p:ph idx="1"/>
          </p:nvPr>
        </p:nvSpPr>
        <p:spPr/>
        <p:txBody>
          <a:bodyPr>
            <a:normAutofit lnSpcReduction="10000"/>
          </a:bodyPr>
          <a:lstStyle/>
          <a:p>
            <a:r>
              <a:rPr lang="en-US" b="1" dirty="0"/>
              <a:t>Abingdon office</a:t>
            </a:r>
          </a:p>
          <a:p>
            <a:pPr marL="0" indent="0">
              <a:buNone/>
            </a:pPr>
            <a:r>
              <a:rPr lang="en-US" b="1" dirty="0"/>
              <a:t>	</a:t>
            </a:r>
            <a:r>
              <a:rPr lang="en-US" dirty="0"/>
              <a:t>Primary office contact: Lori </a:t>
            </a:r>
            <a:r>
              <a:rPr lang="en-US" dirty="0" err="1"/>
              <a:t>Bevins</a:t>
            </a:r>
            <a:endParaRPr lang="en-US" dirty="0"/>
          </a:p>
          <a:p>
            <a:pPr marL="0" indent="0">
              <a:buNone/>
            </a:pPr>
            <a:r>
              <a:rPr lang="en-US" dirty="0"/>
              <a:t>	207 Abingdon Place</a:t>
            </a:r>
          </a:p>
          <a:p>
            <a:pPr marL="0" indent="0">
              <a:buNone/>
            </a:pPr>
            <a:r>
              <a:rPr lang="en-US" dirty="0"/>
              <a:t>	Abingdon, VA 24211</a:t>
            </a:r>
          </a:p>
          <a:p>
            <a:pPr marL="0" indent="0">
              <a:buNone/>
            </a:pPr>
            <a:r>
              <a:rPr lang="en-US" dirty="0"/>
              <a:t>	Phone: (276) 676-5565</a:t>
            </a:r>
          </a:p>
          <a:p>
            <a:pPr marL="0" indent="0">
              <a:buNone/>
            </a:pPr>
            <a:r>
              <a:rPr lang="en-US" dirty="0"/>
              <a:t>	Areas served:</a:t>
            </a:r>
          </a:p>
          <a:p>
            <a:pPr marL="0" indent="0">
              <a:buNone/>
            </a:pPr>
            <a:r>
              <a:rPr lang="en-US" dirty="0"/>
              <a:t>	Washington, Smyth </a:t>
            </a:r>
          </a:p>
          <a:p>
            <a:pPr marL="457200" lvl="1" indent="0">
              <a:buNone/>
            </a:pPr>
            <a:r>
              <a:rPr lang="en-US" dirty="0"/>
              <a:t>  </a:t>
            </a:r>
          </a:p>
          <a:p>
            <a:pPr marL="457200" lvl="1" indent="0">
              <a:buNone/>
            </a:pPr>
            <a:r>
              <a:rPr lang="en-US" dirty="0"/>
              <a:t> </a:t>
            </a:r>
          </a:p>
          <a:p>
            <a:pPr marL="457200" lvl="1" indent="0">
              <a:buNone/>
            </a:pPr>
            <a:r>
              <a:rPr lang="en-US" dirty="0"/>
              <a:t> </a:t>
            </a:r>
          </a:p>
          <a:p>
            <a:pPr marL="457200" lvl="1" indent="0">
              <a:buNone/>
            </a:pPr>
            <a:endParaRPr lang="en-US" dirty="0"/>
          </a:p>
        </p:txBody>
      </p:sp>
    </p:spTree>
    <p:extLst>
      <p:ext uri="{BB962C8B-B14F-4D97-AF65-F5344CB8AC3E}">
        <p14:creationId xmlns:p14="http://schemas.microsoft.com/office/powerpoint/2010/main" val="35938138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Department for Aging and Rehabilitative Services: </a:t>
            </a:r>
            <a:r>
              <a:rPr lang="en-US" b="1" dirty="0"/>
              <a:t>Southwest Office Locations</a:t>
            </a:r>
          </a:p>
        </p:txBody>
      </p:sp>
      <p:sp>
        <p:nvSpPr>
          <p:cNvPr id="3" name="Content Placeholder 2"/>
          <p:cNvSpPr>
            <a:spLocks noGrp="1"/>
          </p:cNvSpPr>
          <p:nvPr>
            <p:ph idx="1"/>
          </p:nvPr>
        </p:nvSpPr>
        <p:spPr/>
        <p:txBody>
          <a:bodyPr>
            <a:normAutofit lnSpcReduction="10000"/>
          </a:bodyPr>
          <a:lstStyle/>
          <a:p>
            <a:r>
              <a:rPr lang="en-US" b="1" dirty="0"/>
              <a:t>Christiansburg Office</a:t>
            </a:r>
          </a:p>
          <a:p>
            <a:pPr marL="0" indent="0">
              <a:buNone/>
            </a:pPr>
            <a:r>
              <a:rPr lang="en-US" b="1" dirty="0"/>
              <a:t>	</a:t>
            </a:r>
            <a:r>
              <a:rPr lang="en-US" dirty="0"/>
              <a:t>Primary office contact: Nora Tucker</a:t>
            </a:r>
          </a:p>
          <a:p>
            <a:pPr marL="0" indent="0">
              <a:buNone/>
            </a:pPr>
            <a:r>
              <a:rPr lang="en-US" dirty="0"/>
              <a:t>	Suite 102-B 8 Radford Street</a:t>
            </a:r>
          </a:p>
          <a:p>
            <a:pPr marL="0" indent="0">
              <a:buNone/>
            </a:pPr>
            <a:r>
              <a:rPr lang="en-US" dirty="0"/>
              <a:t>	Christiansburg, VA 24073</a:t>
            </a:r>
          </a:p>
          <a:p>
            <a:pPr marL="0" indent="0">
              <a:buNone/>
            </a:pPr>
            <a:r>
              <a:rPr lang="en-US" dirty="0"/>
              <a:t>	Phone: (540) 381-7122</a:t>
            </a:r>
          </a:p>
          <a:p>
            <a:pPr marL="0" indent="0">
              <a:buNone/>
            </a:pPr>
            <a:r>
              <a:rPr lang="en-US" dirty="0"/>
              <a:t>	Areas served:</a:t>
            </a:r>
          </a:p>
          <a:p>
            <a:pPr marL="0" indent="0">
              <a:buNone/>
            </a:pPr>
            <a:r>
              <a:rPr lang="en-US" dirty="0"/>
              <a:t>	Giles, Floyd, Pulaski, Montgomery </a:t>
            </a:r>
          </a:p>
          <a:p>
            <a:pPr marL="457200" lvl="1" indent="0">
              <a:buNone/>
            </a:pPr>
            <a:r>
              <a:rPr lang="en-US" dirty="0"/>
              <a:t>  </a:t>
            </a:r>
          </a:p>
          <a:p>
            <a:pPr marL="457200" lvl="1" indent="0">
              <a:buNone/>
            </a:pPr>
            <a:r>
              <a:rPr lang="en-US" dirty="0"/>
              <a:t> </a:t>
            </a:r>
          </a:p>
          <a:p>
            <a:pPr marL="457200" lvl="1" indent="0">
              <a:buNone/>
            </a:pPr>
            <a:r>
              <a:rPr lang="en-US" dirty="0"/>
              <a:t> </a:t>
            </a:r>
          </a:p>
          <a:p>
            <a:pPr marL="457200" lvl="1" indent="0">
              <a:buNone/>
            </a:pPr>
            <a:endParaRPr lang="en-US" dirty="0"/>
          </a:p>
        </p:txBody>
      </p:sp>
    </p:spTree>
    <p:extLst>
      <p:ext uri="{BB962C8B-B14F-4D97-AF65-F5344CB8AC3E}">
        <p14:creationId xmlns:p14="http://schemas.microsoft.com/office/powerpoint/2010/main" val="38472813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Department for Aging and Rehabilitative Services: </a:t>
            </a:r>
            <a:r>
              <a:rPr lang="en-US" b="1" dirty="0"/>
              <a:t>Southwest Office Locations</a:t>
            </a:r>
          </a:p>
        </p:txBody>
      </p:sp>
      <p:sp>
        <p:nvSpPr>
          <p:cNvPr id="3" name="Content Placeholder 2"/>
          <p:cNvSpPr>
            <a:spLocks noGrp="1"/>
          </p:cNvSpPr>
          <p:nvPr>
            <p:ph idx="1"/>
          </p:nvPr>
        </p:nvSpPr>
        <p:spPr/>
        <p:txBody>
          <a:bodyPr>
            <a:normAutofit lnSpcReduction="10000"/>
          </a:bodyPr>
          <a:lstStyle/>
          <a:p>
            <a:r>
              <a:rPr lang="en-US" b="1" dirty="0"/>
              <a:t>Norton Office</a:t>
            </a:r>
          </a:p>
          <a:p>
            <a:pPr marL="0" indent="0">
              <a:buNone/>
            </a:pPr>
            <a:r>
              <a:rPr lang="en-US" b="1" dirty="0"/>
              <a:t>	</a:t>
            </a:r>
            <a:r>
              <a:rPr lang="en-US" dirty="0"/>
              <a:t>Primary office contact: Lori Bevans</a:t>
            </a:r>
          </a:p>
          <a:p>
            <a:pPr marL="0" indent="0">
              <a:buNone/>
            </a:pPr>
            <a:r>
              <a:rPr lang="en-US" dirty="0"/>
              <a:t>	949 Park Avenue SW</a:t>
            </a:r>
          </a:p>
          <a:p>
            <a:pPr marL="0" indent="0">
              <a:buNone/>
            </a:pPr>
            <a:r>
              <a:rPr lang="en-US" dirty="0"/>
              <a:t>	Norton, VA 24273</a:t>
            </a:r>
          </a:p>
          <a:p>
            <a:pPr marL="0" indent="0">
              <a:buNone/>
            </a:pPr>
            <a:r>
              <a:rPr lang="en-US" dirty="0"/>
              <a:t>	Phone: (276) 679-2262</a:t>
            </a:r>
          </a:p>
          <a:p>
            <a:pPr marL="0" indent="0">
              <a:buNone/>
            </a:pPr>
            <a:r>
              <a:rPr lang="en-US" dirty="0"/>
              <a:t>	Areas served:</a:t>
            </a:r>
          </a:p>
          <a:p>
            <a:pPr marL="0" indent="0">
              <a:buNone/>
            </a:pPr>
            <a:r>
              <a:rPr lang="en-US" dirty="0"/>
              <a:t>	Buchanan, Dickenson, Lee, Scott, Wise</a:t>
            </a:r>
          </a:p>
          <a:p>
            <a:pPr marL="457200" lvl="1" indent="0">
              <a:buNone/>
            </a:pPr>
            <a:r>
              <a:rPr lang="en-US" dirty="0"/>
              <a:t>  </a:t>
            </a:r>
          </a:p>
          <a:p>
            <a:pPr marL="457200" lvl="1" indent="0">
              <a:buNone/>
            </a:pPr>
            <a:r>
              <a:rPr lang="en-US" dirty="0"/>
              <a:t> </a:t>
            </a:r>
          </a:p>
          <a:p>
            <a:pPr marL="457200" lvl="1" indent="0">
              <a:buNone/>
            </a:pPr>
            <a:r>
              <a:rPr lang="en-US" dirty="0"/>
              <a:t> </a:t>
            </a:r>
          </a:p>
          <a:p>
            <a:pPr marL="457200" lvl="1" indent="0">
              <a:buNone/>
            </a:pPr>
            <a:endParaRPr lang="en-US" dirty="0"/>
          </a:p>
        </p:txBody>
      </p:sp>
    </p:spTree>
    <p:extLst>
      <p:ext uri="{BB962C8B-B14F-4D97-AF65-F5344CB8AC3E}">
        <p14:creationId xmlns:p14="http://schemas.microsoft.com/office/powerpoint/2010/main" val="27539735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Department for Aging and Rehabilitative Services: </a:t>
            </a:r>
            <a:r>
              <a:rPr lang="en-US" b="1" dirty="0"/>
              <a:t>Southwest Office Locations</a:t>
            </a:r>
          </a:p>
        </p:txBody>
      </p:sp>
      <p:sp>
        <p:nvSpPr>
          <p:cNvPr id="3" name="Content Placeholder 2"/>
          <p:cNvSpPr>
            <a:spLocks noGrp="1"/>
          </p:cNvSpPr>
          <p:nvPr>
            <p:ph idx="1"/>
          </p:nvPr>
        </p:nvSpPr>
        <p:spPr/>
        <p:txBody>
          <a:bodyPr>
            <a:normAutofit lnSpcReduction="10000"/>
          </a:bodyPr>
          <a:lstStyle/>
          <a:p>
            <a:r>
              <a:rPr lang="en-US" b="1" dirty="0"/>
              <a:t>Pounding Mill Office</a:t>
            </a:r>
          </a:p>
          <a:p>
            <a:pPr marL="0" indent="0">
              <a:buNone/>
            </a:pPr>
            <a:r>
              <a:rPr lang="en-US" b="1" dirty="0"/>
              <a:t>	</a:t>
            </a:r>
            <a:r>
              <a:rPr lang="en-US" dirty="0"/>
              <a:t>Primary office contact: Whitney Church</a:t>
            </a:r>
          </a:p>
          <a:p>
            <a:pPr marL="0" indent="0">
              <a:buNone/>
            </a:pPr>
            <a:r>
              <a:rPr lang="en-US" dirty="0"/>
              <a:t>	Suite 2 113 Short Street</a:t>
            </a:r>
          </a:p>
          <a:p>
            <a:pPr marL="0" indent="0">
              <a:buNone/>
            </a:pPr>
            <a:r>
              <a:rPr lang="en-US" dirty="0"/>
              <a:t>	</a:t>
            </a:r>
            <a:r>
              <a:rPr lang="en-US" dirty="0" err="1"/>
              <a:t>Poinding</a:t>
            </a:r>
            <a:r>
              <a:rPr lang="en-US" dirty="0"/>
              <a:t> Mill, VA 24637</a:t>
            </a:r>
          </a:p>
          <a:p>
            <a:pPr marL="0" indent="0">
              <a:buNone/>
            </a:pPr>
            <a:r>
              <a:rPr lang="en-US" dirty="0"/>
              <a:t>	Phone: (276) 963-1028</a:t>
            </a:r>
          </a:p>
          <a:p>
            <a:pPr marL="0" indent="0">
              <a:buNone/>
            </a:pPr>
            <a:r>
              <a:rPr lang="en-US" dirty="0"/>
              <a:t>	Areas served:</a:t>
            </a:r>
          </a:p>
          <a:p>
            <a:pPr marL="0" indent="0">
              <a:buNone/>
            </a:pPr>
            <a:r>
              <a:rPr lang="en-US" dirty="0"/>
              <a:t>	</a:t>
            </a:r>
            <a:r>
              <a:rPr lang="en-US" dirty="0" err="1"/>
              <a:t>Tazwell</a:t>
            </a:r>
            <a:r>
              <a:rPr lang="en-US" dirty="0"/>
              <a:t>, Bland, Russell</a:t>
            </a:r>
          </a:p>
          <a:p>
            <a:pPr marL="457200" lvl="1" indent="0">
              <a:buNone/>
            </a:pPr>
            <a:r>
              <a:rPr lang="en-US" dirty="0"/>
              <a:t>  </a:t>
            </a:r>
          </a:p>
          <a:p>
            <a:pPr marL="457200" lvl="1" indent="0">
              <a:buNone/>
            </a:pPr>
            <a:r>
              <a:rPr lang="en-US" dirty="0"/>
              <a:t> </a:t>
            </a:r>
          </a:p>
          <a:p>
            <a:pPr marL="457200" lvl="1" indent="0">
              <a:buNone/>
            </a:pPr>
            <a:r>
              <a:rPr lang="en-US" dirty="0"/>
              <a:t> </a:t>
            </a:r>
          </a:p>
          <a:p>
            <a:pPr marL="457200" lvl="1" indent="0">
              <a:buNone/>
            </a:pPr>
            <a:endParaRPr lang="en-US" dirty="0"/>
          </a:p>
        </p:txBody>
      </p:sp>
    </p:spTree>
    <p:extLst>
      <p:ext uri="{BB962C8B-B14F-4D97-AF65-F5344CB8AC3E}">
        <p14:creationId xmlns:p14="http://schemas.microsoft.com/office/powerpoint/2010/main" val="4070369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Department for Aging and Rehabilitative Services: </a:t>
            </a:r>
            <a:r>
              <a:rPr lang="en-US" b="1" dirty="0"/>
              <a:t>Southwest Office Locations</a:t>
            </a:r>
          </a:p>
        </p:txBody>
      </p:sp>
      <p:sp>
        <p:nvSpPr>
          <p:cNvPr id="3" name="Content Placeholder 2"/>
          <p:cNvSpPr>
            <a:spLocks noGrp="1"/>
          </p:cNvSpPr>
          <p:nvPr>
            <p:ph idx="1"/>
          </p:nvPr>
        </p:nvSpPr>
        <p:spPr/>
        <p:txBody>
          <a:bodyPr>
            <a:normAutofit lnSpcReduction="10000"/>
          </a:bodyPr>
          <a:lstStyle/>
          <a:p>
            <a:r>
              <a:rPr lang="en-US" b="1" dirty="0"/>
              <a:t>Wytheville Office</a:t>
            </a:r>
          </a:p>
          <a:p>
            <a:pPr marL="0" indent="0">
              <a:buNone/>
            </a:pPr>
            <a:r>
              <a:rPr lang="en-US" b="1" dirty="0"/>
              <a:t>	</a:t>
            </a:r>
            <a:r>
              <a:rPr lang="en-US" dirty="0"/>
              <a:t>Primary office contact: Nora Tucker</a:t>
            </a:r>
          </a:p>
          <a:p>
            <a:pPr marL="0" indent="0">
              <a:buNone/>
            </a:pPr>
            <a:r>
              <a:rPr lang="en-US" dirty="0"/>
              <a:t>	800 E. Main Street Suite 160</a:t>
            </a:r>
          </a:p>
          <a:p>
            <a:pPr marL="0" indent="0">
              <a:buNone/>
            </a:pPr>
            <a:r>
              <a:rPr lang="en-US" dirty="0"/>
              <a:t>	Wytheville, VA 24382</a:t>
            </a:r>
          </a:p>
          <a:p>
            <a:pPr marL="0" indent="0">
              <a:buNone/>
            </a:pPr>
            <a:r>
              <a:rPr lang="en-US" dirty="0"/>
              <a:t>	Phone: (276) 228-2108</a:t>
            </a:r>
          </a:p>
          <a:p>
            <a:pPr marL="0" indent="0">
              <a:buNone/>
            </a:pPr>
            <a:r>
              <a:rPr lang="en-US" dirty="0"/>
              <a:t>	Areas served:</a:t>
            </a:r>
          </a:p>
          <a:p>
            <a:pPr marL="0" indent="0">
              <a:buNone/>
            </a:pPr>
            <a:r>
              <a:rPr lang="en-US" dirty="0"/>
              <a:t>	Wythe, Grayson, Carroll</a:t>
            </a:r>
          </a:p>
          <a:p>
            <a:pPr marL="457200" lvl="1" indent="0">
              <a:buNone/>
            </a:pPr>
            <a:r>
              <a:rPr lang="en-US" dirty="0"/>
              <a:t>  </a:t>
            </a:r>
          </a:p>
          <a:p>
            <a:pPr marL="457200" lvl="1" indent="0">
              <a:buNone/>
            </a:pPr>
            <a:r>
              <a:rPr lang="en-US" dirty="0"/>
              <a:t> </a:t>
            </a:r>
          </a:p>
          <a:p>
            <a:pPr marL="457200" lvl="1" indent="0">
              <a:buNone/>
            </a:pPr>
            <a:r>
              <a:rPr lang="en-US" dirty="0"/>
              <a:t> </a:t>
            </a:r>
          </a:p>
          <a:p>
            <a:pPr marL="457200" lvl="1" indent="0">
              <a:buNone/>
            </a:pPr>
            <a:endParaRPr lang="en-US" dirty="0"/>
          </a:p>
        </p:txBody>
      </p:sp>
    </p:spTree>
    <p:extLst>
      <p:ext uri="{BB962C8B-B14F-4D97-AF65-F5344CB8AC3E}">
        <p14:creationId xmlns:p14="http://schemas.microsoft.com/office/powerpoint/2010/main" val="33047617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Department for Aging and Rehabilitative Services: </a:t>
            </a:r>
            <a:r>
              <a:rPr lang="en-US" b="1" dirty="0"/>
              <a:t>Southwest Office Locations</a:t>
            </a:r>
          </a:p>
        </p:txBody>
      </p:sp>
      <p:sp>
        <p:nvSpPr>
          <p:cNvPr id="3" name="Content Placeholder 2"/>
          <p:cNvSpPr>
            <a:spLocks noGrp="1"/>
          </p:cNvSpPr>
          <p:nvPr>
            <p:ph idx="1"/>
          </p:nvPr>
        </p:nvSpPr>
        <p:spPr/>
        <p:txBody>
          <a:bodyPr>
            <a:normAutofit/>
          </a:bodyPr>
          <a:lstStyle/>
          <a:p>
            <a:r>
              <a:rPr lang="en-US" b="1" dirty="0"/>
              <a:t>Southwest District Office</a:t>
            </a:r>
          </a:p>
          <a:p>
            <a:pPr marL="0" indent="0">
              <a:buNone/>
            </a:pPr>
            <a:r>
              <a:rPr lang="en-US" b="1" dirty="0"/>
              <a:t>	</a:t>
            </a:r>
            <a:r>
              <a:rPr lang="en-US" dirty="0"/>
              <a:t>Primary office contact: Cynthia </a:t>
            </a:r>
            <a:r>
              <a:rPr lang="en-US" dirty="0" err="1"/>
              <a:t>Matney</a:t>
            </a:r>
            <a:endParaRPr lang="en-US" dirty="0"/>
          </a:p>
          <a:p>
            <a:pPr marL="0" indent="0">
              <a:buNone/>
            </a:pPr>
            <a:r>
              <a:rPr lang="en-US" dirty="0"/>
              <a:t>	207 Abingdon Place</a:t>
            </a:r>
          </a:p>
          <a:p>
            <a:pPr marL="0" indent="0">
              <a:buNone/>
            </a:pPr>
            <a:r>
              <a:rPr lang="en-US" dirty="0"/>
              <a:t>	Abingdon, VA 24211</a:t>
            </a:r>
          </a:p>
          <a:p>
            <a:pPr marL="0" indent="0">
              <a:buNone/>
            </a:pPr>
            <a:r>
              <a:rPr lang="en-US" dirty="0"/>
              <a:t>	Phone: (276) 596-5163</a:t>
            </a:r>
          </a:p>
          <a:p>
            <a:pPr marL="0" indent="0">
              <a:buNone/>
            </a:pPr>
            <a:r>
              <a:rPr lang="en-US" dirty="0"/>
              <a:t>	  </a:t>
            </a:r>
          </a:p>
          <a:p>
            <a:pPr marL="457200" lvl="1" indent="0">
              <a:buNone/>
            </a:pPr>
            <a:r>
              <a:rPr lang="en-US" dirty="0"/>
              <a:t> </a:t>
            </a:r>
          </a:p>
          <a:p>
            <a:pPr marL="457200" lvl="1" indent="0">
              <a:buNone/>
            </a:pPr>
            <a:r>
              <a:rPr lang="en-US" dirty="0"/>
              <a:t> </a:t>
            </a:r>
          </a:p>
          <a:p>
            <a:pPr marL="457200" lvl="1" indent="0">
              <a:buNone/>
            </a:pPr>
            <a:endParaRPr lang="en-US" dirty="0"/>
          </a:p>
        </p:txBody>
      </p:sp>
    </p:spTree>
    <p:extLst>
      <p:ext uri="{BB962C8B-B14F-4D97-AF65-F5344CB8AC3E}">
        <p14:creationId xmlns:p14="http://schemas.microsoft.com/office/powerpoint/2010/main" val="2267104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Employment Service Organizations: How ESOs can Lead You to the Perfect Career</a:t>
            </a:r>
          </a:p>
        </p:txBody>
      </p:sp>
      <p:sp>
        <p:nvSpPr>
          <p:cNvPr id="3" name="Content Placeholder 2"/>
          <p:cNvSpPr>
            <a:spLocks noGrp="1"/>
          </p:cNvSpPr>
          <p:nvPr>
            <p:ph idx="1"/>
          </p:nvPr>
        </p:nvSpPr>
        <p:spPr/>
        <p:txBody>
          <a:bodyPr/>
          <a:lstStyle/>
          <a:p>
            <a:r>
              <a:rPr lang="en-US" dirty="0"/>
              <a:t>Organizations which provide vocational rehabilitations services to individuals with disabilities</a:t>
            </a:r>
          </a:p>
          <a:p>
            <a:pPr lvl="1"/>
            <a:r>
              <a:rPr lang="en-US" dirty="0"/>
              <a:t>Pre-Employment Transition Services (Pre-ETS)</a:t>
            </a:r>
          </a:p>
          <a:p>
            <a:pPr lvl="1"/>
            <a:r>
              <a:rPr lang="en-US" dirty="0"/>
              <a:t>Situational Assessment</a:t>
            </a:r>
          </a:p>
          <a:p>
            <a:pPr lvl="1"/>
            <a:r>
              <a:rPr lang="en-US" dirty="0"/>
              <a:t>Job Development</a:t>
            </a:r>
          </a:p>
          <a:p>
            <a:pPr lvl="1"/>
            <a:r>
              <a:rPr lang="en-US" dirty="0"/>
              <a:t>Job Site Training</a:t>
            </a:r>
          </a:p>
          <a:p>
            <a:pPr lvl="1"/>
            <a:r>
              <a:rPr lang="en-US" dirty="0"/>
              <a:t>Follow Along</a:t>
            </a:r>
          </a:p>
          <a:p>
            <a:pPr lvl="1"/>
            <a:r>
              <a:rPr lang="en-US" dirty="0"/>
              <a:t>Post Employment Services</a:t>
            </a:r>
          </a:p>
          <a:p>
            <a:pPr marL="457200" lvl="1" indent="0">
              <a:buNone/>
            </a:pPr>
            <a:endParaRPr lang="en-US" dirty="0"/>
          </a:p>
          <a:p>
            <a:pPr marL="457200" lvl="1" indent="0">
              <a:buNone/>
            </a:pPr>
            <a:endParaRPr lang="en-US" dirty="0"/>
          </a:p>
        </p:txBody>
      </p:sp>
    </p:spTree>
    <p:extLst>
      <p:ext uri="{BB962C8B-B14F-4D97-AF65-F5344CB8AC3E}">
        <p14:creationId xmlns:p14="http://schemas.microsoft.com/office/powerpoint/2010/main" val="11044816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Employment Service Organizations</a:t>
            </a:r>
          </a:p>
        </p:txBody>
      </p:sp>
      <p:sp>
        <p:nvSpPr>
          <p:cNvPr id="3" name="Content Placeholder 2"/>
          <p:cNvSpPr>
            <a:spLocks noGrp="1"/>
          </p:cNvSpPr>
          <p:nvPr>
            <p:ph idx="1"/>
          </p:nvPr>
        </p:nvSpPr>
        <p:spPr/>
        <p:txBody>
          <a:bodyPr/>
          <a:lstStyle/>
          <a:p>
            <a:r>
              <a:rPr lang="en-US" dirty="0"/>
              <a:t>Post Employment Transition Services</a:t>
            </a:r>
          </a:p>
          <a:p>
            <a:pPr lvl="1"/>
            <a:r>
              <a:rPr lang="en-US" dirty="0"/>
              <a:t>Job exploration counseling</a:t>
            </a:r>
          </a:p>
          <a:p>
            <a:pPr lvl="1"/>
            <a:r>
              <a:rPr lang="en-US" dirty="0"/>
              <a:t>Work-based learning experiences</a:t>
            </a:r>
          </a:p>
          <a:p>
            <a:pPr lvl="1"/>
            <a:r>
              <a:rPr lang="en-US" dirty="0"/>
              <a:t>Counseling on opportunities for enrollment in comprehensive transition or post-secondary education programs</a:t>
            </a:r>
          </a:p>
          <a:p>
            <a:pPr lvl="1"/>
            <a:r>
              <a:rPr lang="en-US" dirty="0"/>
              <a:t>Workplace readiness training</a:t>
            </a:r>
          </a:p>
          <a:p>
            <a:pPr lvl="1"/>
            <a:r>
              <a:rPr lang="en-US" dirty="0"/>
              <a:t>Instruction on self-advocacy </a:t>
            </a:r>
          </a:p>
          <a:p>
            <a:pPr marL="0" indent="0">
              <a:buNone/>
            </a:pPr>
            <a:endParaRPr lang="en-US" dirty="0"/>
          </a:p>
        </p:txBody>
      </p:sp>
    </p:spTree>
    <p:extLst>
      <p:ext uri="{BB962C8B-B14F-4D97-AF65-F5344CB8AC3E}">
        <p14:creationId xmlns:p14="http://schemas.microsoft.com/office/powerpoint/2010/main" val="10505732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Employment Service Organization: </a:t>
            </a:r>
            <a:br>
              <a:rPr lang="en-US" dirty="0"/>
            </a:br>
            <a:r>
              <a:rPr lang="en-US" b="1" dirty="0"/>
              <a:t>Situational Assessment</a:t>
            </a:r>
          </a:p>
        </p:txBody>
      </p:sp>
      <p:sp>
        <p:nvSpPr>
          <p:cNvPr id="3" name="Content Placeholder 2"/>
          <p:cNvSpPr>
            <a:spLocks noGrp="1"/>
          </p:cNvSpPr>
          <p:nvPr>
            <p:ph idx="1"/>
          </p:nvPr>
        </p:nvSpPr>
        <p:spPr/>
        <p:txBody>
          <a:bodyPr>
            <a:normAutofit/>
          </a:bodyPr>
          <a:lstStyle/>
          <a:p>
            <a:r>
              <a:rPr lang="en-US" dirty="0"/>
              <a:t>Situational assessments offer a consumer the opportunity to perform job tasks in real work environments under real work conditions. Participation in a variety of situational assessment situations across work settings may provide insight for the consumer into her or his employment preferences. A variety of job types should be explored, and the consumer’s reaction to each recorded to compare which may be her or his most preferred job type. </a:t>
            </a:r>
          </a:p>
        </p:txBody>
      </p:sp>
    </p:spTree>
    <p:extLst>
      <p:ext uri="{BB962C8B-B14F-4D97-AF65-F5344CB8AC3E}">
        <p14:creationId xmlns:p14="http://schemas.microsoft.com/office/powerpoint/2010/main" val="36094609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Facts about Employment First</a:t>
            </a:r>
            <a:br>
              <a:rPr lang="en-US" dirty="0"/>
            </a:br>
            <a:endParaRPr lang="en-US" dirty="0"/>
          </a:p>
        </p:txBody>
      </p:sp>
      <p:sp>
        <p:nvSpPr>
          <p:cNvPr id="3" name="Content Placeholder 2"/>
          <p:cNvSpPr>
            <a:spLocks noGrp="1"/>
          </p:cNvSpPr>
          <p:nvPr>
            <p:ph idx="1"/>
          </p:nvPr>
        </p:nvSpPr>
        <p:spPr/>
        <p:txBody>
          <a:bodyPr/>
          <a:lstStyle/>
          <a:p>
            <a:pPr marL="0" indent="0" algn="ctr">
              <a:buNone/>
            </a:pPr>
            <a:r>
              <a:rPr lang="en-US" dirty="0"/>
              <a:t>Employment in the general workforce is the first and preferred outcome in the provision of publicly funded services for all working age citizens with disabilities, regardless of level of disability.</a:t>
            </a:r>
            <a:br>
              <a:rPr lang="en-US" dirty="0"/>
            </a:br>
            <a:r>
              <a:rPr lang="en-US" dirty="0"/>
              <a:t>-The National Association of People Supporting Employment First</a:t>
            </a:r>
          </a:p>
          <a:p>
            <a:pPr marL="0" indent="0" algn="ctr">
              <a:buNone/>
            </a:pPr>
            <a:endParaRPr lang="en-US" dirty="0"/>
          </a:p>
        </p:txBody>
      </p:sp>
    </p:spTree>
    <p:extLst>
      <p:ext uri="{BB962C8B-B14F-4D97-AF65-F5344CB8AC3E}">
        <p14:creationId xmlns:p14="http://schemas.microsoft.com/office/powerpoint/2010/main" val="13170127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Employment Service Organizations: </a:t>
            </a:r>
            <a:br>
              <a:rPr lang="en-US" dirty="0"/>
            </a:br>
            <a:r>
              <a:rPr lang="en-US" b="1" dirty="0"/>
              <a:t>Job Development</a:t>
            </a:r>
          </a:p>
        </p:txBody>
      </p:sp>
      <p:sp>
        <p:nvSpPr>
          <p:cNvPr id="3" name="Content Placeholder 2"/>
          <p:cNvSpPr>
            <a:spLocks noGrp="1"/>
          </p:cNvSpPr>
          <p:nvPr>
            <p:ph idx="1"/>
          </p:nvPr>
        </p:nvSpPr>
        <p:spPr/>
        <p:txBody>
          <a:bodyPr>
            <a:normAutofit/>
          </a:bodyPr>
          <a:lstStyle/>
          <a:p>
            <a:r>
              <a:rPr lang="en-US" dirty="0"/>
              <a:t>Job development is a person centered process in which the Employment Specialist identifies the consumer’s skills, abilities, likes, dislikes, etc. and assists the consumer with locating a position that fits their unique needs.</a:t>
            </a:r>
          </a:p>
        </p:txBody>
      </p:sp>
    </p:spTree>
    <p:extLst>
      <p:ext uri="{BB962C8B-B14F-4D97-AF65-F5344CB8AC3E}">
        <p14:creationId xmlns:p14="http://schemas.microsoft.com/office/powerpoint/2010/main" val="27076642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Employment Service Organizations:</a:t>
            </a:r>
            <a:br>
              <a:rPr lang="en-US" dirty="0"/>
            </a:br>
            <a:r>
              <a:rPr lang="en-US" b="1" dirty="0"/>
              <a:t>Job Site Training</a:t>
            </a:r>
          </a:p>
        </p:txBody>
      </p:sp>
      <p:sp>
        <p:nvSpPr>
          <p:cNvPr id="3" name="Content Placeholder 2"/>
          <p:cNvSpPr>
            <a:spLocks noGrp="1"/>
          </p:cNvSpPr>
          <p:nvPr>
            <p:ph idx="1"/>
          </p:nvPr>
        </p:nvSpPr>
        <p:spPr/>
        <p:txBody>
          <a:bodyPr/>
          <a:lstStyle/>
          <a:p>
            <a:r>
              <a:rPr lang="en-US" dirty="0"/>
              <a:t>An Employment Specialist will ensure that support services cater to the personalized needs of the business.  Customized services are provided to ensure the employee is meeting the company expectations and production standards. Also, job training is provided if needed. A coach can help identify effective accommodations, including individualized job skills training.</a:t>
            </a:r>
          </a:p>
          <a:p>
            <a:endParaRPr lang="en-US" dirty="0"/>
          </a:p>
        </p:txBody>
      </p:sp>
    </p:spTree>
    <p:extLst>
      <p:ext uri="{BB962C8B-B14F-4D97-AF65-F5344CB8AC3E}">
        <p14:creationId xmlns:p14="http://schemas.microsoft.com/office/powerpoint/2010/main" val="38019557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Employment Service Organization:</a:t>
            </a:r>
            <a:br>
              <a:rPr lang="en-US" dirty="0"/>
            </a:br>
            <a:r>
              <a:rPr lang="en-US" b="1" dirty="0"/>
              <a:t>Follow Along</a:t>
            </a:r>
          </a:p>
        </p:txBody>
      </p:sp>
      <p:sp>
        <p:nvSpPr>
          <p:cNvPr id="3" name="Content Placeholder 2"/>
          <p:cNvSpPr>
            <a:spLocks noGrp="1"/>
          </p:cNvSpPr>
          <p:nvPr>
            <p:ph idx="1"/>
          </p:nvPr>
        </p:nvSpPr>
        <p:spPr/>
        <p:txBody>
          <a:bodyPr>
            <a:normAutofit/>
          </a:bodyPr>
          <a:lstStyle/>
          <a:p>
            <a:r>
              <a:rPr lang="en-US" dirty="0"/>
              <a:t>Once a consumer has reached stability, the Employment Specialist will make at least two contacts a month to ensure both the consumer and the employer continue to report satisfaction.</a:t>
            </a:r>
          </a:p>
        </p:txBody>
      </p:sp>
    </p:spTree>
    <p:extLst>
      <p:ext uri="{BB962C8B-B14F-4D97-AF65-F5344CB8AC3E}">
        <p14:creationId xmlns:p14="http://schemas.microsoft.com/office/powerpoint/2010/main" val="42008679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Employment Service Organization:</a:t>
            </a:r>
            <a:br>
              <a:rPr lang="en-US" dirty="0"/>
            </a:br>
            <a:r>
              <a:rPr lang="en-US" b="1" dirty="0"/>
              <a:t>Post Employment Services</a:t>
            </a:r>
          </a:p>
        </p:txBody>
      </p:sp>
      <p:sp>
        <p:nvSpPr>
          <p:cNvPr id="3" name="Content Placeholder 2"/>
          <p:cNvSpPr>
            <a:spLocks noGrp="1"/>
          </p:cNvSpPr>
          <p:nvPr>
            <p:ph idx="1"/>
          </p:nvPr>
        </p:nvSpPr>
        <p:spPr/>
        <p:txBody>
          <a:bodyPr/>
          <a:lstStyle/>
          <a:p>
            <a:r>
              <a:rPr lang="en-US" dirty="0"/>
              <a:t>If an issue arises on the job site, new tasks are introduced, or there are significant changes at the job site, the Employment Specialist can provide additional training to ensure the consumer continues to maintain stability.</a:t>
            </a:r>
          </a:p>
          <a:p>
            <a:endParaRPr lang="en-US" dirty="0"/>
          </a:p>
        </p:txBody>
      </p:sp>
    </p:spTree>
    <p:extLst>
      <p:ext uri="{BB962C8B-B14F-4D97-AF65-F5344CB8AC3E}">
        <p14:creationId xmlns:p14="http://schemas.microsoft.com/office/powerpoint/2010/main" val="10629710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Employment Service Organizations in Southwest Virginia</a:t>
            </a:r>
          </a:p>
        </p:txBody>
      </p:sp>
      <p:sp>
        <p:nvSpPr>
          <p:cNvPr id="3" name="Content Placeholder 2"/>
          <p:cNvSpPr>
            <a:spLocks noGrp="1"/>
          </p:cNvSpPr>
          <p:nvPr>
            <p:ph idx="1"/>
          </p:nvPr>
        </p:nvSpPr>
        <p:spPr/>
        <p:txBody>
          <a:bodyPr/>
          <a:lstStyle/>
          <a:p>
            <a:r>
              <a:rPr lang="en-US" b="1" dirty="0"/>
              <a:t>Career Support Systems – Southwest VA</a:t>
            </a:r>
            <a:endParaRPr lang="en-US" dirty="0"/>
          </a:p>
          <a:p>
            <a:pPr marL="457200" lvl="1" indent="0">
              <a:buNone/>
            </a:pPr>
            <a:r>
              <a:rPr lang="en-US" dirty="0"/>
              <a:t>Contact: Joanne Ellis</a:t>
            </a:r>
          </a:p>
          <a:p>
            <a:pPr marL="457200" lvl="1" indent="0">
              <a:buNone/>
            </a:pPr>
            <a:r>
              <a:rPr lang="en-US" dirty="0"/>
              <a:t>Unit C</a:t>
            </a:r>
          </a:p>
          <a:p>
            <a:pPr marL="457200" lvl="1" indent="0">
              <a:buNone/>
            </a:pPr>
            <a:r>
              <a:rPr lang="en-US" dirty="0"/>
              <a:t>3801 </a:t>
            </a:r>
            <a:r>
              <a:rPr lang="en-US" dirty="0" err="1"/>
              <a:t>Westerre</a:t>
            </a:r>
            <a:r>
              <a:rPr lang="en-US" dirty="0"/>
              <a:t> Parkway</a:t>
            </a:r>
          </a:p>
          <a:p>
            <a:pPr marL="457200" lvl="1" indent="0">
              <a:buNone/>
            </a:pPr>
            <a:r>
              <a:rPr lang="en-US" dirty="0"/>
              <a:t>Richmond, VA 23233</a:t>
            </a:r>
          </a:p>
          <a:p>
            <a:pPr marL="457200" lvl="1" indent="0">
              <a:buNone/>
            </a:pPr>
            <a:r>
              <a:rPr lang="en-US" dirty="0"/>
              <a:t>Phone: (804) 261-6788</a:t>
            </a:r>
          </a:p>
          <a:p>
            <a:pPr marL="457200" lvl="1" indent="0">
              <a:buNone/>
            </a:pPr>
            <a:r>
              <a:rPr lang="en-US" dirty="0"/>
              <a:t>Areas served: Alleghany, Bland, Botetourt, Bristol City, Buchanan, Carroll, Dickenson, Gala City, Lee, Lexington City, Montgomery, Norton City, Pulaski, Radford City, Roanoke, Rockbridge, Russell, Salem City, Scott, Smyth, Tazewell, Washington, Wise, </a:t>
            </a:r>
            <a:r>
              <a:rPr lang="en-US" dirty="0" err="1"/>
              <a:t>Whythe</a:t>
            </a:r>
            <a:endParaRPr lang="en-US" dirty="0"/>
          </a:p>
        </p:txBody>
      </p:sp>
    </p:spTree>
    <p:extLst>
      <p:ext uri="{BB962C8B-B14F-4D97-AF65-F5344CB8AC3E}">
        <p14:creationId xmlns:p14="http://schemas.microsoft.com/office/powerpoint/2010/main" val="1507215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Employment Service Organizations in Southwest Virginia</a:t>
            </a:r>
          </a:p>
        </p:txBody>
      </p:sp>
      <p:sp>
        <p:nvSpPr>
          <p:cNvPr id="3" name="Content Placeholder 2"/>
          <p:cNvSpPr>
            <a:spLocks noGrp="1"/>
          </p:cNvSpPr>
          <p:nvPr>
            <p:ph idx="1"/>
          </p:nvPr>
        </p:nvSpPr>
        <p:spPr/>
        <p:txBody>
          <a:bodyPr/>
          <a:lstStyle/>
          <a:p>
            <a:r>
              <a:rPr lang="en-US" b="1" dirty="0"/>
              <a:t>Developmental Services Inc.</a:t>
            </a:r>
            <a:endParaRPr lang="en-US" dirty="0"/>
          </a:p>
          <a:p>
            <a:pPr marL="457200" lvl="1" indent="0">
              <a:buNone/>
            </a:pPr>
            <a:r>
              <a:rPr lang="en-US" dirty="0"/>
              <a:t>Contact: Virginia Stokes</a:t>
            </a:r>
          </a:p>
          <a:p>
            <a:pPr marL="457200" lvl="1" indent="0">
              <a:buNone/>
            </a:pPr>
            <a:r>
              <a:rPr lang="en-US" dirty="0"/>
              <a:t>622 Powell Avenue</a:t>
            </a:r>
          </a:p>
          <a:p>
            <a:pPr marL="457200" lvl="1" indent="0">
              <a:buNone/>
            </a:pPr>
            <a:r>
              <a:rPr lang="en-US" dirty="0"/>
              <a:t>Big Stone Gap, VA 24219</a:t>
            </a:r>
          </a:p>
          <a:p>
            <a:pPr marL="457200" lvl="1" indent="0">
              <a:buNone/>
            </a:pPr>
            <a:r>
              <a:rPr lang="en-US" dirty="0"/>
              <a:t>Phone: (276) 523-0026 </a:t>
            </a:r>
          </a:p>
          <a:p>
            <a:pPr marL="457200" lvl="1" indent="0">
              <a:buNone/>
            </a:pPr>
            <a:r>
              <a:rPr lang="en-US" dirty="0"/>
              <a:t>Areas served: Lee, Wise and Scott Counties and City of Norton</a:t>
            </a:r>
          </a:p>
        </p:txBody>
      </p:sp>
    </p:spTree>
    <p:extLst>
      <p:ext uri="{BB962C8B-B14F-4D97-AF65-F5344CB8AC3E}">
        <p14:creationId xmlns:p14="http://schemas.microsoft.com/office/powerpoint/2010/main" val="14647429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Employment Service Organizations in Southwest Virginia</a:t>
            </a:r>
          </a:p>
        </p:txBody>
      </p:sp>
      <p:sp>
        <p:nvSpPr>
          <p:cNvPr id="3" name="Content Placeholder 2"/>
          <p:cNvSpPr>
            <a:spLocks noGrp="1"/>
          </p:cNvSpPr>
          <p:nvPr>
            <p:ph idx="1"/>
          </p:nvPr>
        </p:nvSpPr>
        <p:spPr/>
        <p:txBody>
          <a:bodyPr/>
          <a:lstStyle/>
          <a:p>
            <a:r>
              <a:rPr lang="en-US" b="1" dirty="0"/>
              <a:t>Frontier Industries Bristol</a:t>
            </a:r>
            <a:endParaRPr lang="en-US" dirty="0"/>
          </a:p>
          <a:p>
            <a:pPr marL="457200" lvl="1" indent="0">
              <a:buNone/>
            </a:pPr>
            <a:r>
              <a:rPr lang="en-US" dirty="0"/>
              <a:t>498 Industrial Drive</a:t>
            </a:r>
          </a:p>
          <a:p>
            <a:pPr marL="457200" lvl="1" indent="0">
              <a:buNone/>
            </a:pPr>
            <a:r>
              <a:rPr lang="en-US" dirty="0"/>
              <a:t>Bristol, TN 37620</a:t>
            </a:r>
          </a:p>
          <a:p>
            <a:pPr marL="457200" lvl="1" indent="0">
              <a:buNone/>
            </a:pPr>
            <a:r>
              <a:rPr lang="en-US" dirty="0"/>
              <a:t>Phone: (473) 878-1600</a:t>
            </a:r>
          </a:p>
          <a:p>
            <a:pPr marL="457200" lvl="1" indent="0">
              <a:buNone/>
            </a:pPr>
            <a:r>
              <a:rPr lang="en-US" dirty="0"/>
              <a:t>Areas served: Bristol City</a:t>
            </a:r>
          </a:p>
        </p:txBody>
      </p:sp>
    </p:spTree>
    <p:extLst>
      <p:ext uri="{BB962C8B-B14F-4D97-AF65-F5344CB8AC3E}">
        <p14:creationId xmlns:p14="http://schemas.microsoft.com/office/powerpoint/2010/main" val="11528734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Employment Service Organizations in Southwest Virginia</a:t>
            </a:r>
          </a:p>
        </p:txBody>
      </p:sp>
      <p:sp>
        <p:nvSpPr>
          <p:cNvPr id="3" name="Content Placeholder 2"/>
          <p:cNvSpPr>
            <a:spLocks noGrp="1"/>
          </p:cNvSpPr>
          <p:nvPr>
            <p:ph idx="1"/>
          </p:nvPr>
        </p:nvSpPr>
        <p:spPr/>
        <p:txBody>
          <a:bodyPr/>
          <a:lstStyle/>
          <a:p>
            <a:r>
              <a:rPr lang="en-US" b="1" dirty="0"/>
              <a:t>Goodwill Industries of </a:t>
            </a:r>
            <a:r>
              <a:rPr lang="en-US" b="1" dirty="0" err="1"/>
              <a:t>Tenneva</a:t>
            </a:r>
            <a:r>
              <a:rPr lang="en-US" b="1" dirty="0"/>
              <a:t> Area</a:t>
            </a:r>
            <a:endParaRPr lang="en-US" dirty="0"/>
          </a:p>
          <a:p>
            <a:pPr marL="457200" lvl="1" indent="0">
              <a:buNone/>
            </a:pPr>
            <a:r>
              <a:rPr lang="en-US" dirty="0"/>
              <a:t>Contact: Diana </a:t>
            </a:r>
            <a:r>
              <a:rPr lang="en-US" dirty="0" err="1"/>
              <a:t>Tankersley</a:t>
            </a:r>
            <a:endParaRPr lang="en-US" dirty="0"/>
          </a:p>
          <a:p>
            <a:pPr marL="457200" lvl="1" indent="0">
              <a:buNone/>
            </a:pPr>
            <a:r>
              <a:rPr lang="en-US" dirty="0"/>
              <a:t>2017 Brookside Lane</a:t>
            </a:r>
          </a:p>
          <a:p>
            <a:pPr marL="457200" lvl="1" indent="0">
              <a:buNone/>
            </a:pPr>
            <a:r>
              <a:rPr lang="en-US" dirty="0"/>
              <a:t>Kingsport, TN 37660</a:t>
            </a:r>
          </a:p>
          <a:p>
            <a:pPr marL="457200" lvl="1" indent="0">
              <a:buNone/>
            </a:pPr>
            <a:r>
              <a:rPr lang="en-US" dirty="0"/>
              <a:t>Phone: (423) 245-0600</a:t>
            </a:r>
          </a:p>
          <a:p>
            <a:pPr marL="457200" lvl="1" indent="0">
              <a:buNone/>
            </a:pPr>
            <a:r>
              <a:rPr lang="en-US" dirty="0"/>
              <a:t>Areas served: Bristol City, Buchanan, Dickenson, Lee, Norton City, Russell, Scott, Smyth, Tazewell, Washington, Wise</a:t>
            </a:r>
          </a:p>
        </p:txBody>
      </p:sp>
    </p:spTree>
    <p:extLst>
      <p:ext uri="{BB962C8B-B14F-4D97-AF65-F5344CB8AC3E}">
        <p14:creationId xmlns:p14="http://schemas.microsoft.com/office/powerpoint/2010/main" val="11204397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Employment Service Organizations in Southwest Virginia</a:t>
            </a:r>
          </a:p>
        </p:txBody>
      </p:sp>
      <p:sp>
        <p:nvSpPr>
          <p:cNvPr id="3" name="Content Placeholder 2"/>
          <p:cNvSpPr>
            <a:spLocks noGrp="1"/>
          </p:cNvSpPr>
          <p:nvPr>
            <p:ph idx="1"/>
          </p:nvPr>
        </p:nvSpPr>
        <p:spPr/>
        <p:txBody>
          <a:bodyPr/>
          <a:lstStyle/>
          <a:p>
            <a:r>
              <a:rPr lang="en-US" b="1" dirty="0"/>
              <a:t>Independence Unlimited</a:t>
            </a:r>
            <a:endParaRPr lang="en-US" dirty="0"/>
          </a:p>
          <a:p>
            <a:pPr marL="457200" lvl="1" indent="0">
              <a:buNone/>
            </a:pPr>
            <a:r>
              <a:rPr lang="en-US"/>
              <a:t>PO </a:t>
            </a:r>
            <a:r>
              <a:rPr lang="en-US" dirty="0"/>
              <a:t>Box 365</a:t>
            </a:r>
          </a:p>
          <a:p>
            <a:pPr marL="457200" lvl="1" indent="0">
              <a:buNone/>
            </a:pPr>
            <a:r>
              <a:rPr lang="en-US" dirty="0"/>
              <a:t>Duffield, VA 24244</a:t>
            </a:r>
          </a:p>
          <a:p>
            <a:pPr marL="457200" lvl="1" indent="0">
              <a:buNone/>
            </a:pPr>
            <a:r>
              <a:rPr lang="en-US" dirty="0"/>
              <a:t>Phone: (279) 523-0026</a:t>
            </a:r>
          </a:p>
          <a:p>
            <a:pPr marL="457200" lvl="1" indent="0">
              <a:buNone/>
            </a:pPr>
            <a:r>
              <a:rPr lang="en-US" dirty="0"/>
              <a:t>Areas served: Lee, Scott, Wise</a:t>
            </a:r>
          </a:p>
        </p:txBody>
      </p:sp>
    </p:spTree>
    <p:extLst>
      <p:ext uri="{BB962C8B-B14F-4D97-AF65-F5344CB8AC3E}">
        <p14:creationId xmlns:p14="http://schemas.microsoft.com/office/powerpoint/2010/main" val="23462644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Employment Service Organizations in Southwest Virginia</a:t>
            </a:r>
          </a:p>
        </p:txBody>
      </p:sp>
      <p:sp>
        <p:nvSpPr>
          <p:cNvPr id="3" name="Content Placeholder 2"/>
          <p:cNvSpPr>
            <a:spLocks noGrp="1"/>
          </p:cNvSpPr>
          <p:nvPr>
            <p:ph idx="1"/>
          </p:nvPr>
        </p:nvSpPr>
        <p:spPr/>
        <p:txBody>
          <a:bodyPr/>
          <a:lstStyle/>
          <a:p>
            <a:r>
              <a:rPr lang="en-US" b="1" dirty="0"/>
              <a:t>Jackson River Enterprise</a:t>
            </a:r>
            <a:endParaRPr lang="en-US" dirty="0"/>
          </a:p>
          <a:p>
            <a:pPr marL="457200" lvl="1" indent="0">
              <a:buNone/>
            </a:pPr>
            <a:r>
              <a:rPr lang="en-US" dirty="0"/>
              <a:t>Contact: David Moynihan</a:t>
            </a:r>
          </a:p>
          <a:p>
            <a:pPr marL="457200" lvl="1" indent="0">
              <a:buNone/>
            </a:pPr>
            <a:r>
              <a:rPr lang="en-US" dirty="0"/>
              <a:t>825 West Edgemont</a:t>
            </a:r>
          </a:p>
          <a:p>
            <a:pPr marL="457200" lvl="1" indent="0">
              <a:buNone/>
            </a:pPr>
            <a:r>
              <a:rPr lang="en-US" dirty="0"/>
              <a:t>Covington, VA 24426</a:t>
            </a:r>
          </a:p>
          <a:p>
            <a:pPr marL="457200" lvl="1" indent="0">
              <a:buNone/>
            </a:pPr>
            <a:r>
              <a:rPr lang="en-US" dirty="0"/>
              <a:t>Phone: (540) 962-3441</a:t>
            </a:r>
          </a:p>
          <a:p>
            <a:pPr marL="457200" lvl="1" indent="0">
              <a:buNone/>
            </a:pPr>
            <a:r>
              <a:rPr lang="en-US" dirty="0"/>
              <a:t>Areas served: Alleghany, Clifton Forge, Covington City</a:t>
            </a:r>
          </a:p>
          <a:p>
            <a:pPr marL="457200" lvl="1" indent="0">
              <a:buNone/>
            </a:pPr>
            <a:endParaRPr lang="en-US" dirty="0"/>
          </a:p>
        </p:txBody>
      </p:sp>
    </p:spTree>
    <p:extLst>
      <p:ext uri="{BB962C8B-B14F-4D97-AF65-F5344CB8AC3E}">
        <p14:creationId xmlns:p14="http://schemas.microsoft.com/office/powerpoint/2010/main" val="36621796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Facts about Employment First</a:t>
            </a:r>
            <a:endParaRPr lang="en-US" dirty="0"/>
          </a:p>
        </p:txBody>
      </p:sp>
      <p:sp>
        <p:nvSpPr>
          <p:cNvPr id="3" name="Content Placeholder 2"/>
          <p:cNvSpPr>
            <a:spLocks noGrp="1"/>
          </p:cNvSpPr>
          <p:nvPr>
            <p:ph idx="1"/>
          </p:nvPr>
        </p:nvSpPr>
        <p:spPr/>
        <p:txBody>
          <a:bodyPr/>
          <a:lstStyle/>
          <a:p>
            <a:r>
              <a:rPr lang="en-US" dirty="0"/>
              <a:t>Employment First Promotes:</a:t>
            </a:r>
          </a:p>
          <a:p>
            <a:pPr marL="914400" lvl="1" indent="-457200">
              <a:buAutoNum type="arabicPeriod"/>
            </a:pPr>
            <a:r>
              <a:rPr lang="en-US" dirty="0"/>
              <a:t>Choice</a:t>
            </a:r>
          </a:p>
          <a:p>
            <a:pPr marL="914400" lvl="1" indent="-457200">
              <a:buAutoNum type="arabicPeriod"/>
            </a:pPr>
            <a:r>
              <a:rPr lang="en-US" dirty="0"/>
              <a:t>Inclusion</a:t>
            </a:r>
          </a:p>
          <a:p>
            <a:pPr marL="914400" lvl="1" indent="-457200">
              <a:buAutoNum type="arabicPeriod"/>
            </a:pPr>
            <a:r>
              <a:rPr lang="en-US" dirty="0"/>
              <a:t>Real work for real pay</a:t>
            </a:r>
          </a:p>
          <a:p>
            <a:pPr marL="914400" lvl="1" indent="-457200">
              <a:buAutoNum type="arabicPeriod"/>
            </a:pPr>
            <a:r>
              <a:rPr lang="en-US" dirty="0"/>
              <a:t>Dignity</a:t>
            </a:r>
          </a:p>
          <a:p>
            <a:pPr marL="914400" lvl="1" indent="-457200">
              <a:buAutoNum type="arabicPeriod"/>
            </a:pPr>
            <a:r>
              <a:rPr lang="en-US" dirty="0"/>
              <a:t>Advocacy</a:t>
            </a:r>
          </a:p>
          <a:p>
            <a:pPr marL="457200" lvl="1" indent="0">
              <a:buNone/>
            </a:pPr>
            <a:endParaRPr lang="en-US" dirty="0"/>
          </a:p>
        </p:txBody>
      </p:sp>
    </p:spTree>
    <p:extLst>
      <p:ext uri="{BB962C8B-B14F-4D97-AF65-F5344CB8AC3E}">
        <p14:creationId xmlns:p14="http://schemas.microsoft.com/office/powerpoint/2010/main" val="15855765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Employment Service Organizations in Southwest Virginia</a:t>
            </a:r>
          </a:p>
        </p:txBody>
      </p:sp>
      <p:sp>
        <p:nvSpPr>
          <p:cNvPr id="3" name="Content Placeholder 2"/>
          <p:cNvSpPr>
            <a:spLocks noGrp="1"/>
          </p:cNvSpPr>
          <p:nvPr>
            <p:ph idx="1"/>
          </p:nvPr>
        </p:nvSpPr>
        <p:spPr/>
        <p:txBody>
          <a:bodyPr/>
          <a:lstStyle/>
          <a:p>
            <a:r>
              <a:rPr lang="en-US" b="1" dirty="0"/>
              <a:t>Lutheran Family Services of Virginia</a:t>
            </a:r>
            <a:endParaRPr lang="en-US" dirty="0"/>
          </a:p>
          <a:p>
            <a:pPr marL="457200" lvl="1" indent="0">
              <a:buNone/>
            </a:pPr>
            <a:r>
              <a:rPr lang="en-US" dirty="0"/>
              <a:t>Contact: David Pruett</a:t>
            </a:r>
          </a:p>
          <a:p>
            <a:pPr marL="457200" lvl="1" indent="0">
              <a:buNone/>
            </a:pPr>
            <a:r>
              <a:rPr lang="en-US" dirty="0"/>
              <a:t>2609 </a:t>
            </a:r>
            <a:r>
              <a:rPr lang="en-US" dirty="0" err="1"/>
              <a:t>McVitty</a:t>
            </a:r>
            <a:r>
              <a:rPr lang="en-US" dirty="0"/>
              <a:t> Road</a:t>
            </a:r>
          </a:p>
          <a:p>
            <a:pPr marL="457200" lvl="1" indent="0">
              <a:buNone/>
            </a:pPr>
            <a:r>
              <a:rPr lang="en-US" dirty="0"/>
              <a:t>Roanoke, VA 24018</a:t>
            </a:r>
          </a:p>
          <a:p>
            <a:pPr marL="457200" lvl="1" indent="0">
              <a:buNone/>
            </a:pPr>
            <a:r>
              <a:rPr lang="en-US" dirty="0"/>
              <a:t>Phone: (540) 774-7100</a:t>
            </a:r>
          </a:p>
          <a:p>
            <a:pPr marL="457200" lvl="1" indent="0">
              <a:buNone/>
            </a:pPr>
            <a:r>
              <a:rPr lang="en-US" dirty="0"/>
              <a:t>Areas served: Montgomery, Pulaski, Roanoke, Roanoke City, Smyth, </a:t>
            </a:r>
            <a:r>
              <a:rPr lang="en-US" dirty="0" err="1"/>
              <a:t>Washingon</a:t>
            </a:r>
            <a:r>
              <a:rPr lang="en-US" dirty="0"/>
              <a:t>, Wythe</a:t>
            </a:r>
          </a:p>
          <a:p>
            <a:pPr marL="457200" lvl="1" indent="0">
              <a:buNone/>
            </a:pPr>
            <a:endParaRPr lang="en-US" dirty="0"/>
          </a:p>
          <a:p>
            <a:pPr marL="457200" lvl="1" indent="0">
              <a:buNone/>
            </a:pPr>
            <a:endParaRPr lang="en-US" dirty="0"/>
          </a:p>
        </p:txBody>
      </p:sp>
    </p:spTree>
    <p:extLst>
      <p:ext uri="{BB962C8B-B14F-4D97-AF65-F5344CB8AC3E}">
        <p14:creationId xmlns:p14="http://schemas.microsoft.com/office/powerpoint/2010/main" val="18583238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Employment Service Organizations in Southwest Virginia</a:t>
            </a:r>
          </a:p>
        </p:txBody>
      </p:sp>
      <p:sp>
        <p:nvSpPr>
          <p:cNvPr id="3" name="Content Placeholder 2"/>
          <p:cNvSpPr>
            <a:spLocks noGrp="1"/>
          </p:cNvSpPr>
          <p:nvPr>
            <p:ph idx="1"/>
          </p:nvPr>
        </p:nvSpPr>
        <p:spPr/>
        <p:txBody>
          <a:bodyPr/>
          <a:lstStyle/>
          <a:p>
            <a:r>
              <a:rPr lang="en-US" b="1" dirty="0"/>
              <a:t>Mount Rogers Community Services</a:t>
            </a:r>
            <a:endParaRPr lang="en-US" dirty="0"/>
          </a:p>
          <a:p>
            <a:pPr marL="457200" lvl="1" indent="0">
              <a:buNone/>
            </a:pPr>
            <a:r>
              <a:rPr lang="en-US" dirty="0"/>
              <a:t>Contact: Frank Dowell</a:t>
            </a:r>
          </a:p>
          <a:p>
            <a:pPr marL="457200" lvl="1" indent="0">
              <a:buNone/>
            </a:pPr>
            <a:r>
              <a:rPr lang="en-US" dirty="0"/>
              <a:t>770 West Ridge Road</a:t>
            </a:r>
          </a:p>
          <a:p>
            <a:pPr marL="457200" lvl="1" indent="0">
              <a:buNone/>
            </a:pPr>
            <a:r>
              <a:rPr lang="en-US" dirty="0"/>
              <a:t>Wytheville, VA 24382</a:t>
            </a:r>
          </a:p>
          <a:p>
            <a:pPr marL="457200" lvl="1" indent="0">
              <a:buNone/>
            </a:pPr>
            <a:r>
              <a:rPr lang="en-US" dirty="0"/>
              <a:t>Phone: (276) 228-8651</a:t>
            </a:r>
          </a:p>
          <a:p>
            <a:pPr marL="457200" lvl="1" indent="0">
              <a:buNone/>
            </a:pPr>
            <a:r>
              <a:rPr lang="en-US" dirty="0"/>
              <a:t>Areas served: Bland, Carroll, Galax City, Grayson, Smith, Wythe</a:t>
            </a:r>
          </a:p>
          <a:p>
            <a:pPr marL="457200" lvl="1" indent="0">
              <a:buNone/>
            </a:pPr>
            <a:endParaRPr lang="en-US" dirty="0"/>
          </a:p>
        </p:txBody>
      </p:sp>
    </p:spTree>
    <p:extLst>
      <p:ext uri="{BB962C8B-B14F-4D97-AF65-F5344CB8AC3E}">
        <p14:creationId xmlns:p14="http://schemas.microsoft.com/office/powerpoint/2010/main" val="15478494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Employment Service Organizations in Southwest Virginia</a:t>
            </a:r>
          </a:p>
        </p:txBody>
      </p:sp>
      <p:sp>
        <p:nvSpPr>
          <p:cNvPr id="3" name="Content Placeholder 2"/>
          <p:cNvSpPr>
            <a:spLocks noGrp="1"/>
          </p:cNvSpPr>
          <p:nvPr>
            <p:ph idx="1"/>
          </p:nvPr>
        </p:nvSpPr>
        <p:spPr/>
        <p:txBody>
          <a:bodyPr/>
          <a:lstStyle/>
          <a:p>
            <a:r>
              <a:rPr lang="en-US" b="1" dirty="0"/>
              <a:t>Roanoke Goodwill Center</a:t>
            </a:r>
            <a:endParaRPr lang="en-US" dirty="0"/>
          </a:p>
          <a:p>
            <a:pPr marL="457200" lvl="1" indent="0">
              <a:buNone/>
            </a:pPr>
            <a:r>
              <a:rPr lang="en-US" dirty="0"/>
              <a:t>Contact: Mary D </a:t>
            </a:r>
            <a:r>
              <a:rPr lang="en-US" dirty="0" err="1"/>
              <a:t>Hylton</a:t>
            </a:r>
            <a:endParaRPr lang="en-US" dirty="0"/>
          </a:p>
          <a:p>
            <a:pPr marL="457200" lvl="1" indent="0">
              <a:buNone/>
            </a:pPr>
            <a:r>
              <a:rPr lang="en-US" dirty="0"/>
              <a:t>PO Box 6159</a:t>
            </a:r>
          </a:p>
          <a:p>
            <a:pPr marL="457200" lvl="1" indent="0">
              <a:buNone/>
            </a:pPr>
            <a:r>
              <a:rPr lang="en-US" dirty="0"/>
              <a:t>Roanoke, VA 24017</a:t>
            </a:r>
          </a:p>
          <a:p>
            <a:pPr marL="457200" lvl="1" indent="0">
              <a:buNone/>
            </a:pPr>
            <a:r>
              <a:rPr lang="en-US" dirty="0"/>
              <a:t>Phone: (540) 986-1224</a:t>
            </a:r>
          </a:p>
          <a:p>
            <a:pPr marL="457200" lvl="1" indent="0">
              <a:buNone/>
            </a:pPr>
            <a:r>
              <a:rPr lang="en-US" dirty="0"/>
              <a:t>Areas served: Botetourt, Roanoke, Salem City</a:t>
            </a:r>
          </a:p>
          <a:p>
            <a:pPr marL="457200" lvl="1" indent="0">
              <a:buNone/>
            </a:pPr>
            <a:endParaRPr lang="en-US" dirty="0"/>
          </a:p>
        </p:txBody>
      </p:sp>
    </p:spTree>
    <p:extLst>
      <p:ext uri="{BB962C8B-B14F-4D97-AF65-F5344CB8AC3E}">
        <p14:creationId xmlns:p14="http://schemas.microsoft.com/office/powerpoint/2010/main" val="36827426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Employment Service Organizations in Southwest Virginia</a:t>
            </a:r>
          </a:p>
        </p:txBody>
      </p:sp>
      <p:sp>
        <p:nvSpPr>
          <p:cNvPr id="3" name="Content Placeholder 2"/>
          <p:cNvSpPr>
            <a:spLocks noGrp="1"/>
          </p:cNvSpPr>
          <p:nvPr>
            <p:ph idx="1"/>
          </p:nvPr>
        </p:nvSpPr>
        <p:spPr/>
        <p:txBody>
          <a:bodyPr/>
          <a:lstStyle/>
          <a:p>
            <a:r>
              <a:rPr lang="en-US" b="1" dirty="0"/>
              <a:t>Rocky Mount Goodwill Center</a:t>
            </a:r>
            <a:endParaRPr lang="en-US" dirty="0"/>
          </a:p>
          <a:p>
            <a:pPr marL="457200" lvl="1" indent="0">
              <a:buNone/>
            </a:pPr>
            <a:r>
              <a:rPr lang="en-US" dirty="0"/>
              <a:t>Contact: Marilyn Fitch </a:t>
            </a:r>
          </a:p>
          <a:p>
            <a:pPr marL="457200" lvl="1" indent="0">
              <a:buNone/>
            </a:pPr>
            <a:r>
              <a:rPr lang="en-US" dirty="0"/>
              <a:t>PO Box 157</a:t>
            </a:r>
          </a:p>
          <a:p>
            <a:pPr marL="457200" lvl="1" indent="0">
              <a:buNone/>
            </a:pPr>
            <a:r>
              <a:rPr lang="en-US" dirty="0"/>
              <a:t>1045 N. Main Street</a:t>
            </a:r>
          </a:p>
          <a:p>
            <a:pPr marL="457200" lvl="1" indent="0">
              <a:buNone/>
            </a:pPr>
            <a:r>
              <a:rPr lang="en-US" dirty="0"/>
              <a:t>Rocky Mount, VA 24151</a:t>
            </a:r>
          </a:p>
          <a:p>
            <a:pPr marL="457200" lvl="1" indent="0">
              <a:buNone/>
            </a:pPr>
            <a:r>
              <a:rPr lang="en-US" dirty="0"/>
              <a:t>Phone: (540) 483-0296 </a:t>
            </a:r>
          </a:p>
          <a:p>
            <a:pPr marL="457200" lvl="1" indent="0">
              <a:buNone/>
            </a:pPr>
            <a:r>
              <a:rPr lang="en-US" dirty="0"/>
              <a:t>Areas served: Amherst, Bedford, Campbell, Franklin, Henry, Lynchburg City, Martinsville City</a:t>
            </a:r>
          </a:p>
          <a:p>
            <a:pPr marL="457200" lvl="1" indent="0">
              <a:buNone/>
            </a:pPr>
            <a:endParaRPr lang="en-US" dirty="0"/>
          </a:p>
        </p:txBody>
      </p:sp>
    </p:spTree>
    <p:extLst>
      <p:ext uri="{BB962C8B-B14F-4D97-AF65-F5344CB8AC3E}">
        <p14:creationId xmlns:p14="http://schemas.microsoft.com/office/powerpoint/2010/main" val="42493445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Employment Service Organizations in Southwest Virginia</a:t>
            </a:r>
          </a:p>
        </p:txBody>
      </p:sp>
      <p:sp>
        <p:nvSpPr>
          <p:cNvPr id="3" name="Content Placeholder 2"/>
          <p:cNvSpPr>
            <a:spLocks noGrp="1"/>
          </p:cNvSpPr>
          <p:nvPr>
            <p:ph idx="1"/>
          </p:nvPr>
        </p:nvSpPr>
        <p:spPr/>
        <p:txBody>
          <a:bodyPr/>
          <a:lstStyle/>
          <a:p>
            <a:r>
              <a:rPr lang="en-US" b="1" dirty="0"/>
              <a:t>St </a:t>
            </a:r>
            <a:r>
              <a:rPr lang="en-US" b="1" dirty="0" err="1"/>
              <a:t>Vincents</a:t>
            </a:r>
            <a:r>
              <a:rPr lang="en-US" b="1" dirty="0"/>
              <a:t> Home, </a:t>
            </a:r>
            <a:r>
              <a:rPr lang="en-US" b="1" dirty="0" err="1"/>
              <a:t>Inc</a:t>
            </a:r>
            <a:endParaRPr lang="en-US" dirty="0"/>
          </a:p>
          <a:p>
            <a:pPr marL="457200" lvl="1" indent="0">
              <a:buNone/>
            </a:pPr>
            <a:r>
              <a:rPr lang="en-US" dirty="0"/>
              <a:t>Contact: David Shaw</a:t>
            </a:r>
          </a:p>
          <a:p>
            <a:pPr marL="457200" lvl="1" indent="0">
              <a:buNone/>
            </a:pPr>
            <a:r>
              <a:rPr lang="en-US" dirty="0"/>
              <a:t>1009 1</a:t>
            </a:r>
            <a:r>
              <a:rPr lang="en-US" baseline="30000" dirty="0"/>
              <a:t>st</a:t>
            </a:r>
            <a:r>
              <a:rPr lang="en-US" dirty="0"/>
              <a:t> Street SW</a:t>
            </a:r>
          </a:p>
          <a:p>
            <a:pPr marL="457200" lvl="1" indent="0">
              <a:buNone/>
            </a:pPr>
            <a:r>
              <a:rPr lang="en-US" dirty="0"/>
              <a:t>Roanoke, VA 24016</a:t>
            </a:r>
          </a:p>
          <a:p>
            <a:pPr marL="457200" lvl="1" indent="0">
              <a:buNone/>
            </a:pPr>
            <a:r>
              <a:rPr lang="en-US" dirty="0"/>
              <a:t>Phone: (540) 904-2957</a:t>
            </a:r>
          </a:p>
          <a:p>
            <a:pPr marL="457200" lvl="1" indent="0">
              <a:buNone/>
            </a:pPr>
            <a:r>
              <a:rPr lang="en-US" dirty="0"/>
              <a:t>Areas served: Roanoke</a:t>
            </a:r>
          </a:p>
          <a:p>
            <a:pPr marL="457200" lvl="1" indent="0">
              <a:buNone/>
            </a:pPr>
            <a:endParaRPr lang="en-US" dirty="0"/>
          </a:p>
        </p:txBody>
      </p:sp>
    </p:spTree>
    <p:extLst>
      <p:ext uri="{BB962C8B-B14F-4D97-AF65-F5344CB8AC3E}">
        <p14:creationId xmlns:p14="http://schemas.microsoft.com/office/powerpoint/2010/main" val="4869629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Employment Service Organizations in Southwest Virginia</a:t>
            </a:r>
          </a:p>
        </p:txBody>
      </p:sp>
      <p:sp>
        <p:nvSpPr>
          <p:cNvPr id="3" name="Content Placeholder 2"/>
          <p:cNvSpPr>
            <a:spLocks noGrp="1"/>
          </p:cNvSpPr>
          <p:nvPr>
            <p:ph idx="1"/>
          </p:nvPr>
        </p:nvSpPr>
        <p:spPr/>
        <p:txBody>
          <a:bodyPr>
            <a:normAutofit/>
          </a:bodyPr>
          <a:lstStyle/>
          <a:p>
            <a:r>
              <a:rPr lang="en-US" b="1" dirty="0"/>
              <a:t>Stand Up </a:t>
            </a:r>
            <a:r>
              <a:rPr lang="en-US" b="1" dirty="0" err="1"/>
              <a:t>Inc</a:t>
            </a:r>
            <a:endParaRPr lang="en-US" dirty="0"/>
          </a:p>
          <a:p>
            <a:pPr marL="457200" lvl="1" indent="0">
              <a:buNone/>
            </a:pPr>
            <a:r>
              <a:rPr lang="en-US" dirty="0"/>
              <a:t>Contact: Dan </a:t>
            </a:r>
            <a:r>
              <a:rPr lang="en-US" dirty="0" err="1"/>
              <a:t>Reichard</a:t>
            </a:r>
            <a:endParaRPr lang="en-US" dirty="0"/>
          </a:p>
          <a:p>
            <a:pPr marL="457200" lvl="1" indent="0">
              <a:buNone/>
            </a:pPr>
            <a:r>
              <a:rPr lang="en-US" dirty="0"/>
              <a:t>PO Box 10312</a:t>
            </a:r>
          </a:p>
          <a:p>
            <a:pPr marL="457200" lvl="1" indent="0">
              <a:buNone/>
            </a:pPr>
            <a:r>
              <a:rPr lang="en-US" dirty="0"/>
              <a:t>Lynchburg, VA 24506</a:t>
            </a:r>
          </a:p>
          <a:p>
            <a:pPr marL="457200" lvl="1" indent="0">
              <a:buNone/>
            </a:pPr>
            <a:r>
              <a:rPr lang="en-US" dirty="0"/>
              <a:t>Phone: (434) 455-2447</a:t>
            </a:r>
          </a:p>
          <a:p>
            <a:pPr marL="457200" lvl="1" indent="0">
              <a:buNone/>
            </a:pPr>
            <a:r>
              <a:rPr lang="en-US" dirty="0"/>
              <a:t>Areas served: Albemarle, Amelia, Amherst, Appomattox, Augusta, Bedford, Bedford City, Bland, Buchanan, Buckingham, Campbell, Carroll, Charlotte, Charlottesville City, Chesterfield, Craig, Cumberland, Dickenson, Floyd, Fluvanna, Franklin, Giles, Grayson, Greene, Greene, Halifax, Lee, Louisa, Lynchburg City, Martinsville City, Mecklenburg, Montgomery, Nelson, Orange, Patrick, Pittsylvania, Prince Edward, Pulaski, Roanoke, Roanoke, Russell, Scott, Tazewell, Washington, Wise, Wythe</a:t>
            </a:r>
          </a:p>
        </p:txBody>
      </p:sp>
    </p:spTree>
    <p:extLst>
      <p:ext uri="{BB962C8B-B14F-4D97-AF65-F5344CB8AC3E}">
        <p14:creationId xmlns:p14="http://schemas.microsoft.com/office/powerpoint/2010/main" val="884774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Centers for Independent Living:</a:t>
            </a:r>
            <a:br>
              <a:rPr lang="en-US" dirty="0"/>
            </a:br>
            <a:r>
              <a:rPr lang="en-US" b="1" dirty="0"/>
              <a:t>Core Services</a:t>
            </a:r>
          </a:p>
        </p:txBody>
      </p:sp>
      <p:sp>
        <p:nvSpPr>
          <p:cNvPr id="3" name="Content Placeholder 2"/>
          <p:cNvSpPr>
            <a:spLocks noGrp="1"/>
          </p:cNvSpPr>
          <p:nvPr>
            <p:ph idx="1"/>
          </p:nvPr>
        </p:nvSpPr>
        <p:spPr/>
        <p:txBody>
          <a:bodyPr/>
          <a:lstStyle/>
          <a:p>
            <a:pPr marL="0" indent="0">
              <a:buNone/>
            </a:pPr>
            <a:r>
              <a:rPr lang="en-US" b="1" dirty="0"/>
              <a:t>What are CILs and How can they Support Employment Efforts?</a:t>
            </a:r>
          </a:p>
          <a:p>
            <a:r>
              <a:rPr lang="en-US" sz="2400" dirty="0"/>
              <a:t>Advocacy</a:t>
            </a:r>
          </a:p>
          <a:p>
            <a:r>
              <a:rPr lang="en-US" sz="2400" dirty="0"/>
              <a:t>Peer Counseling</a:t>
            </a:r>
          </a:p>
          <a:p>
            <a:r>
              <a:rPr lang="en-US" sz="2400" dirty="0"/>
              <a:t>Independent living skills training</a:t>
            </a:r>
          </a:p>
          <a:p>
            <a:r>
              <a:rPr lang="en-US" sz="2400" dirty="0"/>
              <a:t>Information on referrals</a:t>
            </a:r>
          </a:p>
          <a:p>
            <a:r>
              <a:rPr lang="en-US" sz="2400" dirty="0"/>
              <a:t>Transition services for youth and people living in institutions</a:t>
            </a:r>
          </a:p>
          <a:p>
            <a:r>
              <a:rPr lang="en-US" sz="2400" dirty="0"/>
              <a:t>Services that prevent institutionalization</a:t>
            </a:r>
          </a:p>
        </p:txBody>
      </p:sp>
    </p:spTree>
    <p:extLst>
      <p:ext uri="{BB962C8B-B14F-4D97-AF65-F5344CB8AC3E}">
        <p14:creationId xmlns:p14="http://schemas.microsoft.com/office/powerpoint/2010/main" val="24785514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Centers for Independent Living:</a:t>
            </a:r>
            <a:br>
              <a:rPr lang="en-US" dirty="0"/>
            </a:br>
            <a:r>
              <a:rPr lang="en-US" b="1" dirty="0"/>
              <a:t>Other Services</a:t>
            </a:r>
            <a:endParaRPr lang="en-US" dirty="0"/>
          </a:p>
        </p:txBody>
      </p:sp>
      <p:sp>
        <p:nvSpPr>
          <p:cNvPr id="3" name="Content Placeholder 2"/>
          <p:cNvSpPr>
            <a:spLocks noGrp="1"/>
          </p:cNvSpPr>
          <p:nvPr>
            <p:ph idx="1"/>
          </p:nvPr>
        </p:nvSpPr>
        <p:spPr/>
        <p:txBody>
          <a:bodyPr/>
          <a:lstStyle/>
          <a:p>
            <a:r>
              <a:rPr lang="en-US" dirty="0"/>
              <a:t>Benefits Counseling</a:t>
            </a:r>
          </a:p>
          <a:p>
            <a:endParaRPr lang="en-US" dirty="0"/>
          </a:p>
          <a:p>
            <a:r>
              <a:rPr lang="en-US" dirty="0"/>
              <a:t>Ticket to Work</a:t>
            </a:r>
          </a:p>
          <a:p>
            <a:endParaRPr lang="en-US" dirty="0"/>
          </a:p>
          <a:p>
            <a:r>
              <a:rPr lang="en-US" dirty="0"/>
              <a:t>Pre-Employment Services</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39112468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Centers for Independent Living:</a:t>
            </a:r>
            <a:br>
              <a:rPr lang="en-US" dirty="0"/>
            </a:br>
            <a:r>
              <a:rPr lang="en-US" b="1" dirty="0"/>
              <a:t>Center Locations</a:t>
            </a:r>
            <a:endParaRPr lang="en-US" dirty="0"/>
          </a:p>
        </p:txBody>
      </p:sp>
      <p:sp>
        <p:nvSpPr>
          <p:cNvPr id="3" name="Content Placeholder 2"/>
          <p:cNvSpPr>
            <a:spLocks noGrp="1"/>
          </p:cNvSpPr>
          <p:nvPr>
            <p:ph idx="1"/>
          </p:nvPr>
        </p:nvSpPr>
        <p:spPr/>
        <p:txBody>
          <a:bodyPr/>
          <a:lstStyle/>
          <a:p>
            <a:r>
              <a:rPr lang="en-US" b="1" dirty="0"/>
              <a:t>Junction Center for Independent Living</a:t>
            </a:r>
          </a:p>
          <a:p>
            <a:pPr marL="0" indent="0">
              <a:buNone/>
            </a:pPr>
            <a:r>
              <a:rPr lang="en-US" dirty="0"/>
              <a:t>	Executive Director: Dennis Horton</a:t>
            </a:r>
          </a:p>
          <a:p>
            <a:pPr marL="0" indent="0">
              <a:buNone/>
            </a:pPr>
            <a:r>
              <a:rPr lang="en-US" dirty="0"/>
              <a:t>	1520 Third Avenue East</a:t>
            </a:r>
          </a:p>
          <a:p>
            <a:pPr marL="0" indent="0">
              <a:buNone/>
            </a:pPr>
            <a:r>
              <a:rPr lang="en-US" dirty="0"/>
              <a:t>	Big Stone Gap, VA 24219</a:t>
            </a:r>
          </a:p>
          <a:p>
            <a:pPr marL="0" indent="0">
              <a:buNone/>
            </a:pPr>
            <a:r>
              <a:rPr lang="en-US" dirty="0"/>
              <a:t>	Phone: (804) 524-4081</a:t>
            </a:r>
          </a:p>
          <a:p>
            <a:pPr marL="0" indent="0">
              <a:buNone/>
            </a:pPr>
            <a:r>
              <a:rPr lang="en-US" dirty="0"/>
              <a:t>	Email: jcil1@junction Center.org</a:t>
            </a:r>
          </a:p>
        </p:txBody>
      </p:sp>
    </p:spTree>
    <p:extLst>
      <p:ext uri="{BB962C8B-B14F-4D97-AF65-F5344CB8AC3E}">
        <p14:creationId xmlns:p14="http://schemas.microsoft.com/office/powerpoint/2010/main" val="28405023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Centers for Independent Living:</a:t>
            </a:r>
            <a:br>
              <a:rPr lang="en-US" dirty="0"/>
            </a:br>
            <a:r>
              <a:rPr lang="en-US" b="1" dirty="0"/>
              <a:t>Center Locations</a:t>
            </a:r>
            <a:endParaRPr lang="en-US" dirty="0"/>
          </a:p>
        </p:txBody>
      </p:sp>
      <p:sp>
        <p:nvSpPr>
          <p:cNvPr id="3" name="Content Placeholder 2"/>
          <p:cNvSpPr>
            <a:spLocks noGrp="1"/>
          </p:cNvSpPr>
          <p:nvPr>
            <p:ph idx="1"/>
          </p:nvPr>
        </p:nvSpPr>
        <p:spPr/>
        <p:txBody>
          <a:bodyPr/>
          <a:lstStyle/>
          <a:p>
            <a:r>
              <a:rPr lang="en-US" b="1" dirty="0"/>
              <a:t>Clinch Independent Living Services</a:t>
            </a:r>
          </a:p>
          <a:p>
            <a:pPr marL="457200" lvl="1" indent="0">
              <a:buNone/>
            </a:pPr>
            <a:r>
              <a:rPr lang="en-US" dirty="0"/>
              <a:t>Executive Director: Tim Prater</a:t>
            </a:r>
          </a:p>
          <a:p>
            <a:pPr marL="457200" lvl="1" indent="0">
              <a:buNone/>
            </a:pPr>
            <a:r>
              <a:rPr lang="en-US" dirty="0"/>
              <a:t>1139 C Plaza Drive</a:t>
            </a:r>
          </a:p>
          <a:p>
            <a:pPr marL="457200" lvl="1" indent="0">
              <a:buNone/>
            </a:pPr>
            <a:r>
              <a:rPr lang="en-US" dirty="0"/>
              <a:t>Grundy, VA 24614</a:t>
            </a:r>
          </a:p>
          <a:p>
            <a:pPr marL="457200" lvl="1" indent="0">
              <a:buNone/>
            </a:pPr>
            <a:r>
              <a:rPr lang="en-US" dirty="0"/>
              <a:t>Phone: (276) 935-6088</a:t>
            </a:r>
          </a:p>
          <a:p>
            <a:pPr marL="457200" lvl="1" indent="0">
              <a:buNone/>
            </a:pPr>
            <a:r>
              <a:rPr lang="en-US" dirty="0"/>
              <a:t>Email: cils@clinchindependent.org</a:t>
            </a:r>
          </a:p>
        </p:txBody>
      </p:sp>
    </p:spTree>
    <p:extLst>
      <p:ext uri="{BB962C8B-B14F-4D97-AF65-F5344CB8AC3E}">
        <p14:creationId xmlns:p14="http://schemas.microsoft.com/office/powerpoint/2010/main" val="21711692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Facts about Employment First</a:t>
            </a:r>
            <a:endParaRPr lang="en-US" dirty="0"/>
          </a:p>
        </p:txBody>
      </p:sp>
      <p:sp>
        <p:nvSpPr>
          <p:cNvPr id="3" name="Content Placeholder 2"/>
          <p:cNvSpPr>
            <a:spLocks noGrp="1"/>
          </p:cNvSpPr>
          <p:nvPr>
            <p:ph idx="1"/>
          </p:nvPr>
        </p:nvSpPr>
        <p:spPr/>
        <p:txBody>
          <a:bodyPr/>
          <a:lstStyle/>
          <a:p>
            <a:r>
              <a:rPr lang="en-US" dirty="0"/>
              <a:t>Rehab professionals must give their clients the opportunity to pursue competitive employment before any other service can be offered</a:t>
            </a:r>
          </a:p>
          <a:p>
            <a:r>
              <a:rPr lang="en-US" dirty="0"/>
              <a:t>Employment First benefits people, families, employers, and communities</a:t>
            </a:r>
          </a:p>
          <a:p>
            <a:r>
              <a:rPr lang="en-US" dirty="0"/>
              <a:t>It is proven that people with disabilities can work inclusively within the general workforce earning minimum wage or higher</a:t>
            </a:r>
          </a:p>
          <a:p>
            <a:r>
              <a:rPr lang="en-US" dirty="0"/>
              <a:t>All citizens, regardless of disability, have the right to pursue the full range of available employment opportunities, and to earn a living wage in a job of their choice, based on their talents, skills, and interests – APSE</a:t>
            </a:r>
          </a:p>
          <a:p>
            <a:endParaRPr lang="en-US" dirty="0"/>
          </a:p>
        </p:txBody>
      </p:sp>
    </p:spTree>
    <p:extLst>
      <p:ext uri="{BB962C8B-B14F-4D97-AF65-F5344CB8AC3E}">
        <p14:creationId xmlns:p14="http://schemas.microsoft.com/office/powerpoint/2010/main" val="20503078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Centers for Independent Living:</a:t>
            </a:r>
            <a:br>
              <a:rPr lang="en-US" dirty="0"/>
            </a:br>
            <a:r>
              <a:rPr lang="en-US" b="1" dirty="0"/>
              <a:t>Center Locations</a:t>
            </a:r>
            <a:endParaRPr lang="en-US" dirty="0"/>
          </a:p>
        </p:txBody>
      </p:sp>
      <p:sp>
        <p:nvSpPr>
          <p:cNvPr id="3" name="Content Placeholder 2"/>
          <p:cNvSpPr>
            <a:spLocks noGrp="1"/>
          </p:cNvSpPr>
          <p:nvPr>
            <p:ph idx="1"/>
          </p:nvPr>
        </p:nvSpPr>
        <p:spPr/>
        <p:txBody>
          <a:bodyPr/>
          <a:lstStyle/>
          <a:p>
            <a:r>
              <a:rPr lang="en-US" b="1" dirty="0"/>
              <a:t>Appalachian Independence Center</a:t>
            </a:r>
          </a:p>
          <a:p>
            <a:pPr marL="457200" lvl="1" indent="0">
              <a:buNone/>
            </a:pPr>
            <a:r>
              <a:rPr lang="en-US" dirty="0"/>
              <a:t>Executive Director: David Barrett</a:t>
            </a:r>
          </a:p>
          <a:p>
            <a:pPr marL="457200" lvl="1" indent="0">
              <a:buNone/>
            </a:pPr>
            <a:r>
              <a:rPr lang="en-US" dirty="0"/>
              <a:t>230 </a:t>
            </a:r>
            <a:r>
              <a:rPr lang="en-US" dirty="0" err="1"/>
              <a:t>Charwood</a:t>
            </a:r>
            <a:r>
              <a:rPr lang="en-US" dirty="0"/>
              <a:t> Drive</a:t>
            </a:r>
          </a:p>
          <a:p>
            <a:pPr marL="457200" lvl="1" indent="0">
              <a:buNone/>
            </a:pPr>
            <a:r>
              <a:rPr lang="en-US" dirty="0"/>
              <a:t>Abingdon, VA 24210</a:t>
            </a:r>
          </a:p>
          <a:p>
            <a:pPr marL="457200" lvl="1" indent="0">
              <a:buNone/>
            </a:pPr>
            <a:r>
              <a:rPr lang="en-US" dirty="0"/>
              <a:t>Phone: (276) 628-2979</a:t>
            </a:r>
          </a:p>
          <a:p>
            <a:pPr marL="457200" lvl="1" indent="0">
              <a:buNone/>
            </a:pPr>
            <a:r>
              <a:rPr lang="en-US" dirty="0"/>
              <a:t>Email: aicinfo@aicadvocates.org</a:t>
            </a:r>
          </a:p>
        </p:txBody>
      </p:sp>
    </p:spTree>
    <p:extLst>
      <p:ext uri="{BB962C8B-B14F-4D97-AF65-F5344CB8AC3E}">
        <p14:creationId xmlns:p14="http://schemas.microsoft.com/office/powerpoint/2010/main" val="39866216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Centers for Independent Living:</a:t>
            </a:r>
            <a:br>
              <a:rPr lang="en-US" dirty="0"/>
            </a:br>
            <a:r>
              <a:rPr lang="en-US" b="1" dirty="0"/>
              <a:t>Center Locations</a:t>
            </a:r>
            <a:endParaRPr lang="en-US" dirty="0"/>
          </a:p>
        </p:txBody>
      </p:sp>
      <p:sp>
        <p:nvSpPr>
          <p:cNvPr id="3" name="Content Placeholder 2"/>
          <p:cNvSpPr>
            <a:spLocks noGrp="1"/>
          </p:cNvSpPr>
          <p:nvPr>
            <p:ph idx="1"/>
          </p:nvPr>
        </p:nvSpPr>
        <p:spPr/>
        <p:txBody>
          <a:bodyPr/>
          <a:lstStyle/>
          <a:p>
            <a:r>
              <a:rPr lang="en-US" b="1" dirty="0"/>
              <a:t>New River Valley Disability Resource Center</a:t>
            </a:r>
          </a:p>
          <a:p>
            <a:pPr marL="457200" lvl="1" indent="0">
              <a:buNone/>
            </a:pPr>
            <a:r>
              <a:rPr lang="en-US" dirty="0"/>
              <a:t>Executive Director: Frank Hayes</a:t>
            </a:r>
          </a:p>
          <a:p>
            <a:pPr marL="457200" lvl="1" indent="0">
              <a:buNone/>
            </a:pPr>
            <a:r>
              <a:rPr lang="en-US" dirty="0"/>
              <a:t>53 West Main Street – Suite A</a:t>
            </a:r>
          </a:p>
          <a:p>
            <a:pPr marL="457200" lvl="1" indent="0">
              <a:buNone/>
            </a:pPr>
            <a:r>
              <a:rPr lang="en-US" dirty="0"/>
              <a:t>Christiansburg, VA 24073</a:t>
            </a:r>
          </a:p>
          <a:p>
            <a:pPr marL="457200" lvl="1" indent="0">
              <a:buNone/>
            </a:pPr>
            <a:r>
              <a:rPr lang="en-US" dirty="0"/>
              <a:t>Phone: (540) 266-1435</a:t>
            </a:r>
          </a:p>
          <a:p>
            <a:pPr marL="457200" lvl="1" indent="0">
              <a:buNone/>
            </a:pPr>
            <a:r>
              <a:rPr lang="en-US" dirty="0"/>
              <a:t>Email: info@nrvdrc.org</a:t>
            </a:r>
          </a:p>
        </p:txBody>
      </p:sp>
    </p:spTree>
    <p:extLst>
      <p:ext uri="{BB962C8B-B14F-4D97-AF65-F5344CB8AC3E}">
        <p14:creationId xmlns:p14="http://schemas.microsoft.com/office/powerpoint/2010/main" val="35973437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Centers for Independent Living:</a:t>
            </a:r>
            <a:br>
              <a:rPr lang="en-US" dirty="0"/>
            </a:br>
            <a:r>
              <a:rPr lang="en-US" b="1" dirty="0"/>
              <a:t>Center Locations</a:t>
            </a:r>
            <a:endParaRPr lang="en-US" dirty="0"/>
          </a:p>
        </p:txBody>
      </p:sp>
      <p:sp>
        <p:nvSpPr>
          <p:cNvPr id="3" name="Content Placeholder 2"/>
          <p:cNvSpPr>
            <a:spLocks noGrp="1"/>
          </p:cNvSpPr>
          <p:nvPr>
            <p:ph idx="1"/>
          </p:nvPr>
        </p:nvSpPr>
        <p:spPr/>
        <p:txBody>
          <a:bodyPr/>
          <a:lstStyle/>
          <a:p>
            <a:r>
              <a:rPr lang="en-US" b="1" dirty="0"/>
              <a:t>Blue Ridge Center for Independent Living</a:t>
            </a:r>
          </a:p>
          <a:p>
            <a:pPr marL="457200" lvl="1" indent="0">
              <a:buNone/>
            </a:pPr>
            <a:r>
              <a:rPr lang="en-US" dirty="0"/>
              <a:t>Executive Director: Karen Michalski-</a:t>
            </a:r>
            <a:r>
              <a:rPr lang="en-US" dirty="0" err="1"/>
              <a:t>Karney</a:t>
            </a:r>
            <a:endParaRPr lang="en-US" dirty="0"/>
          </a:p>
          <a:p>
            <a:pPr marL="457200" lvl="1" indent="0">
              <a:buNone/>
            </a:pPr>
            <a:r>
              <a:rPr lang="en-US" dirty="0"/>
              <a:t>1502-B Williamson Road NE</a:t>
            </a:r>
          </a:p>
          <a:p>
            <a:pPr marL="457200" lvl="1" indent="0">
              <a:buNone/>
            </a:pPr>
            <a:r>
              <a:rPr lang="en-US" dirty="0"/>
              <a:t>Roanoke, VA 24012</a:t>
            </a:r>
          </a:p>
          <a:p>
            <a:pPr marL="457200" lvl="1" indent="0">
              <a:buNone/>
            </a:pPr>
            <a:r>
              <a:rPr lang="en-US" dirty="0"/>
              <a:t>Phone: (540) 342-1231</a:t>
            </a:r>
          </a:p>
          <a:p>
            <a:pPr marL="457200" lvl="1" indent="0">
              <a:buNone/>
            </a:pPr>
            <a:r>
              <a:rPr lang="en-US" dirty="0"/>
              <a:t>Email: kmichalski@brcil.org</a:t>
            </a:r>
          </a:p>
        </p:txBody>
      </p:sp>
    </p:spTree>
    <p:extLst>
      <p:ext uri="{BB962C8B-B14F-4D97-AF65-F5344CB8AC3E}">
        <p14:creationId xmlns:p14="http://schemas.microsoft.com/office/powerpoint/2010/main" val="4409480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Centers for Independent Living:</a:t>
            </a:r>
            <a:br>
              <a:rPr lang="en-US" dirty="0"/>
            </a:br>
            <a:r>
              <a:rPr lang="en-US" b="1" dirty="0"/>
              <a:t>Center Locations</a:t>
            </a:r>
            <a:endParaRPr lang="en-US" dirty="0"/>
          </a:p>
        </p:txBody>
      </p:sp>
      <p:sp>
        <p:nvSpPr>
          <p:cNvPr id="3" name="Content Placeholder 2"/>
          <p:cNvSpPr>
            <a:spLocks noGrp="1"/>
          </p:cNvSpPr>
          <p:nvPr>
            <p:ph idx="1"/>
          </p:nvPr>
        </p:nvSpPr>
        <p:spPr/>
        <p:txBody>
          <a:bodyPr/>
          <a:lstStyle/>
          <a:p>
            <a:r>
              <a:rPr lang="en-US" b="1" dirty="0"/>
              <a:t>Lynchburg Area Center for Independent Living</a:t>
            </a:r>
          </a:p>
          <a:p>
            <a:pPr marL="457200" lvl="1" indent="0">
              <a:buNone/>
            </a:pPr>
            <a:r>
              <a:rPr lang="en-US" dirty="0"/>
              <a:t>Executive Director: Veronica </a:t>
            </a:r>
            <a:r>
              <a:rPr lang="en-US" dirty="0" err="1"/>
              <a:t>Callaham</a:t>
            </a:r>
            <a:endParaRPr lang="en-US" dirty="0"/>
          </a:p>
          <a:p>
            <a:pPr marL="457200" lvl="1" indent="0">
              <a:buNone/>
            </a:pPr>
            <a:r>
              <a:rPr lang="en-US" dirty="0"/>
              <a:t>500 Allegany Avenue – Suite 520</a:t>
            </a:r>
          </a:p>
          <a:p>
            <a:pPr marL="457200" lvl="1" indent="0">
              <a:buNone/>
            </a:pPr>
            <a:r>
              <a:rPr lang="en-US" dirty="0"/>
              <a:t>Lynchburg, VA 24501</a:t>
            </a:r>
          </a:p>
          <a:p>
            <a:pPr marL="457200" lvl="1" indent="0">
              <a:buNone/>
            </a:pPr>
            <a:r>
              <a:rPr lang="en-US" dirty="0"/>
              <a:t>Phone: (434) 528-4972</a:t>
            </a:r>
          </a:p>
          <a:p>
            <a:pPr marL="457200" lvl="1" indent="0">
              <a:buNone/>
            </a:pPr>
            <a:r>
              <a:rPr lang="en-US" dirty="0"/>
              <a:t>Email: lacil@lacil.org</a:t>
            </a:r>
          </a:p>
          <a:p>
            <a:pPr lvl="1"/>
            <a:endParaRPr lang="en-US" dirty="0"/>
          </a:p>
        </p:txBody>
      </p:sp>
    </p:spTree>
    <p:extLst>
      <p:ext uri="{BB962C8B-B14F-4D97-AF65-F5344CB8AC3E}">
        <p14:creationId xmlns:p14="http://schemas.microsoft.com/office/powerpoint/2010/main" val="14992857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Community Service Boards</a:t>
            </a:r>
          </a:p>
        </p:txBody>
      </p:sp>
      <p:sp>
        <p:nvSpPr>
          <p:cNvPr id="3" name="Content Placeholder 2"/>
          <p:cNvSpPr>
            <a:spLocks noGrp="1"/>
          </p:cNvSpPr>
          <p:nvPr>
            <p:ph idx="1"/>
          </p:nvPr>
        </p:nvSpPr>
        <p:spPr/>
        <p:txBody>
          <a:bodyPr/>
          <a:lstStyle/>
          <a:p>
            <a:r>
              <a:rPr lang="en-US" dirty="0"/>
              <a:t>Community Service Boards are responsible for helping people in their catchment areas to access the Waiver through the statewide waiting list.</a:t>
            </a:r>
          </a:p>
          <a:p>
            <a:pPr lvl="1"/>
            <a:r>
              <a:rPr lang="en-US" dirty="0"/>
              <a:t>Consumer Directed Personal Assistance Services</a:t>
            </a:r>
          </a:p>
          <a:p>
            <a:pPr lvl="2"/>
            <a:r>
              <a:rPr lang="en-US" dirty="0"/>
              <a:t>Individual Supported Employment</a:t>
            </a:r>
          </a:p>
          <a:p>
            <a:pPr lvl="2"/>
            <a:r>
              <a:rPr lang="en-US" dirty="0"/>
              <a:t>Group Supported Employment</a:t>
            </a:r>
          </a:p>
          <a:p>
            <a:pPr lvl="2"/>
            <a:r>
              <a:rPr lang="en-US" dirty="0"/>
              <a:t>Workplace Assistance</a:t>
            </a:r>
          </a:p>
          <a:p>
            <a:r>
              <a:rPr lang="en-US" dirty="0"/>
              <a:t>To find out if you are eligible for services through your local Community Service Board, contact them using the contact information on the following slides.</a:t>
            </a:r>
          </a:p>
        </p:txBody>
      </p:sp>
    </p:spTree>
    <p:extLst>
      <p:ext uri="{BB962C8B-B14F-4D97-AF65-F5344CB8AC3E}">
        <p14:creationId xmlns:p14="http://schemas.microsoft.com/office/powerpoint/2010/main" val="33379426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Community Service Boards:</a:t>
            </a:r>
            <a:br>
              <a:rPr lang="en-US" dirty="0"/>
            </a:br>
            <a:r>
              <a:rPr lang="en-US" dirty="0"/>
              <a:t>Region III (Southwest)</a:t>
            </a:r>
          </a:p>
        </p:txBody>
      </p:sp>
      <p:sp>
        <p:nvSpPr>
          <p:cNvPr id="3" name="Content Placeholder 2"/>
          <p:cNvSpPr>
            <a:spLocks noGrp="1"/>
          </p:cNvSpPr>
          <p:nvPr>
            <p:ph idx="1"/>
          </p:nvPr>
        </p:nvSpPr>
        <p:spPr/>
        <p:txBody>
          <a:bodyPr/>
          <a:lstStyle/>
          <a:p>
            <a:r>
              <a:rPr lang="en-US" b="1" dirty="0"/>
              <a:t>Blue Ridge BH:</a:t>
            </a:r>
            <a:r>
              <a:rPr lang="en-US" dirty="0"/>
              <a:t>  Phone: (540) 343-3007  Crisis (540) 981-9351</a:t>
            </a:r>
          </a:p>
          <a:p>
            <a:pPr marL="457200" lvl="1" indent="0">
              <a:buNone/>
            </a:pPr>
            <a:r>
              <a:rPr lang="en-US" dirty="0"/>
              <a:t>Areas served:</a:t>
            </a:r>
          </a:p>
          <a:p>
            <a:pPr marL="457200" lvl="1" indent="0">
              <a:buNone/>
            </a:pPr>
            <a:r>
              <a:rPr lang="en-US" dirty="0"/>
              <a:t>Botetourt, Buchanan Town, Daleville, Eagle Rock, Fincastle, </a:t>
            </a:r>
            <a:r>
              <a:rPr lang="en-US" dirty="0" err="1"/>
              <a:t>Oriskany</a:t>
            </a:r>
            <a:r>
              <a:rPr lang="en-US" dirty="0"/>
              <a:t>, Roanoke City, Troutville, Arcadia, Catawba, Craig, New Castle, Newport, Paint Bank, Bent Mountain, Roanoke , Vinton, Salem, Vinton </a:t>
            </a:r>
          </a:p>
          <a:p>
            <a:pPr marL="457200" lvl="1" indent="0">
              <a:buNone/>
            </a:pPr>
            <a:endParaRPr lang="en-US" dirty="0"/>
          </a:p>
        </p:txBody>
      </p:sp>
    </p:spTree>
    <p:extLst>
      <p:ext uri="{BB962C8B-B14F-4D97-AF65-F5344CB8AC3E}">
        <p14:creationId xmlns:p14="http://schemas.microsoft.com/office/powerpoint/2010/main" val="104256417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Community Service Boards:</a:t>
            </a:r>
            <a:br>
              <a:rPr lang="en-US" dirty="0"/>
            </a:br>
            <a:r>
              <a:rPr lang="en-US" dirty="0"/>
              <a:t>Region III (Southwest)</a:t>
            </a:r>
          </a:p>
        </p:txBody>
      </p:sp>
      <p:sp>
        <p:nvSpPr>
          <p:cNvPr id="3" name="Content Placeholder 2"/>
          <p:cNvSpPr>
            <a:spLocks noGrp="1"/>
          </p:cNvSpPr>
          <p:nvPr>
            <p:ph idx="1"/>
          </p:nvPr>
        </p:nvSpPr>
        <p:spPr/>
        <p:txBody>
          <a:bodyPr/>
          <a:lstStyle/>
          <a:p>
            <a:r>
              <a:rPr lang="en-US" b="1" dirty="0"/>
              <a:t>Cumberland Mt CSB:</a:t>
            </a:r>
            <a:r>
              <a:rPr lang="en-US" dirty="0"/>
              <a:t>  Phone: (276) 964-6702  TDD (800) 347-4939  Crisis (800) 286- 0586</a:t>
            </a:r>
          </a:p>
          <a:p>
            <a:pPr marL="457200" lvl="1" indent="0">
              <a:buNone/>
            </a:pPr>
            <a:r>
              <a:rPr lang="en-US" dirty="0"/>
              <a:t>Areas served:</a:t>
            </a:r>
          </a:p>
          <a:p>
            <a:pPr marL="457200" lvl="1" indent="0">
              <a:buNone/>
            </a:pPr>
            <a:r>
              <a:rPr lang="en-US" dirty="0"/>
              <a:t>Big Rock, Buchanan, Grundy, Pilgrims Knot, Vansant, Castlewood, Cleveland, Dante, Honaker, Lebanon, Rosedale, Russell, Tazewell </a:t>
            </a:r>
          </a:p>
          <a:p>
            <a:pPr marL="457200" lvl="1" indent="0">
              <a:buNone/>
            </a:pPr>
            <a:r>
              <a:rPr lang="en-US" dirty="0"/>
              <a:t> </a:t>
            </a:r>
          </a:p>
          <a:p>
            <a:pPr marL="457200" lvl="1" indent="0">
              <a:buNone/>
            </a:pPr>
            <a:endParaRPr lang="en-US" dirty="0"/>
          </a:p>
        </p:txBody>
      </p:sp>
    </p:spTree>
    <p:extLst>
      <p:ext uri="{BB962C8B-B14F-4D97-AF65-F5344CB8AC3E}">
        <p14:creationId xmlns:p14="http://schemas.microsoft.com/office/powerpoint/2010/main" val="19079450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Community Service Boards:</a:t>
            </a:r>
            <a:br>
              <a:rPr lang="en-US" dirty="0"/>
            </a:br>
            <a:r>
              <a:rPr lang="en-US" dirty="0"/>
              <a:t>Region III (Southwest)</a:t>
            </a:r>
          </a:p>
        </p:txBody>
      </p:sp>
      <p:sp>
        <p:nvSpPr>
          <p:cNvPr id="3" name="Content Placeholder 2"/>
          <p:cNvSpPr>
            <a:spLocks noGrp="1"/>
          </p:cNvSpPr>
          <p:nvPr>
            <p:ph idx="1"/>
          </p:nvPr>
        </p:nvSpPr>
        <p:spPr/>
        <p:txBody>
          <a:bodyPr/>
          <a:lstStyle/>
          <a:p>
            <a:r>
              <a:rPr lang="en-US" b="1" dirty="0"/>
              <a:t>Highland CS:</a:t>
            </a:r>
            <a:r>
              <a:rPr lang="en-US" dirty="0"/>
              <a:t>  Phone: (276) 525-1550  Toll Free (855) 426-5263  Crisis (866) 589-0269</a:t>
            </a:r>
          </a:p>
          <a:p>
            <a:pPr marL="457200" lvl="1" indent="0">
              <a:buNone/>
            </a:pPr>
            <a:r>
              <a:rPr lang="en-US" dirty="0"/>
              <a:t>Areas served:</a:t>
            </a:r>
          </a:p>
          <a:p>
            <a:pPr marL="457200" lvl="1" indent="0">
              <a:buNone/>
            </a:pPr>
            <a:r>
              <a:rPr lang="en-US" dirty="0"/>
              <a:t>Washington County, Abingdon, Clarksville, Damascus, Emory, Glade Spring, Meadowview and City of Bristol, Virginia </a:t>
            </a:r>
          </a:p>
          <a:p>
            <a:pPr marL="457200" lvl="1" indent="0">
              <a:buNone/>
            </a:pPr>
            <a:r>
              <a:rPr lang="en-US" dirty="0"/>
              <a:t> </a:t>
            </a:r>
          </a:p>
          <a:p>
            <a:pPr marL="457200" lvl="1" indent="0">
              <a:buNone/>
            </a:pPr>
            <a:r>
              <a:rPr lang="en-US" dirty="0"/>
              <a:t> </a:t>
            </a:r>
          </a:p>
          <a:p>
            <a:pPr marL="457200" lvl="1" indent="0">
              <a:buNone/>
            </a:pPr>
            <a:endParaRPr lang="en-US" dirty="0"/>
          </a:p>
        </p:txBody>
      </p:sp>
    </p:spTree>
    <p:extLst>
      <p:ext uri="{BB962C8B-B14F-4D97-AF65-F5344CB8AC3E}">
        <p14:creationId xmlns:p14="http://schemas.microsoft.com/office/powerpoint/2010/main" val="32816812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Community Service Boards:</a:t>
            </a:r>
            <a:br>
              <a:rPr lang="en-US" dirty="0"/>
            </a:br>
            <a:r>
              <a:rPr lang="en-US" dirty="0"/>
              <a:t>Region III (Southwest)</a:t>
            </a:r>
          </a:p>
        </p:txBody>
      </p:sp>
      <p:sp>
        <p:nvSpPr>
          <p:cNvPr id="3" name="Content Placeholder 2"/>
          <p:cNvSpPr>
            <a:spLocks noGrp="1"/>
          </p:cNvSpPr>
          <p:nvPr>
            <p:ph idx="1"/>
          </p:nvPr>
        </p:nvSpPr>
        <p:spPr/>
        <p:txBody>
          <a:bodyPr/>
          <a:lstStyle/>
          <a:p>
            <a:r>
              <a:rPr lang="en-US" b="1" dirty="0"/>
              <a:t>New River Valley CS:</a:t>
            </a:r>
            <a:r>
              <a:rPr lang="en-US" dirty="0"/>
              <a:t> (540) 961-8300  Crisis (540) 961-8400</a:t>
            </a:r>
          </a:p>
          <a:p>
            <a:pPr marL="457200" lvl="1" indent="0">
              <a:buNone/>
            </a:pPr>
            <a:r>
              <a:rPr lang="en-US" dirty="0"/>
              <a:t>Areas served:</a:t>
            </a:r>
          </a:p>
          <a:p>
            <a:pPr marL="457200" lvl="1" indent="0">
              <a:buNone/>
            </a:pPr>
            <a:r>
              <a:rPr lang="en-US" dirty="0"/>
              <a:t>Washington County, Abingdon, Clarksville, Damascus, Emory, Glade Spring, Meadowview and City of Bristol, Virginia </a:t>
            </a:r>
          </a:p>
          <a:p>
            <a:pPr marL="457200" lvl="1" indent="0">
              <a:buNone/>
            </a:pPr>
            <a:r>
              <a:rPr lang="en-US" dirty="0"/>
              <a:t> </a:t>
            </a:r>
          </a:p>
          <a:p>
            <a:pPr marL="457200" lvl="1" indent="0">
              <a:buNone/>
            </a:pPr>
            <a:r>
              <a:rPr lang="en-US" dirty="0"/>
              <a:t> </a:t>
            </a:r>
          </a:p>
          <a:p>
            <a:pPr marL="457200" lvl="1" indent="0">
              <a:buNone/>
            </a:pPr>
            <a:endParaRPr lang="en-US" dirty="0"/>
          </a:p>
        </p:txBody>
      </p:sp>
    </p:spTree>
    <p:extLst>
      <p:ext uri="{BB962C8B-B14F-4D97-AF65-F5344CB8AC3E}">
        <p14:creationId xmlns:p14="http://schemas.microsoft.com/office/powerpoint/2010/main" val="24924689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Community Service Boards:</a:t>
            </a:r>
            <a:br>
              <a:rPr lang="en-US" dirty="0"/>
            </a:br>
            <a:r>
              <a:rPr lang="en-US" dirty="0"/>
              <a:t>Region III (Southwest)</a:t>
            </a:r>
          </a:p>
        </p:txBody>
      </p:sp>
      <p:sp>
        <p:nvSpPr>
          <p:cNvPr id="3" name="Content Placeholder 2"/>
          <p:cNvSpPr>
            <a:spLocks noGrp="1"/>
          </p:cNvSpPr>
          <p:nvPr>
            <p:ph idx="1"/>
          </p:nvPr>
        </p:nvSpPr>
        <p:spPr/>
        <p:txBody>
          <a:bodyPr/>
          <a:lstStyle/>
          <a:p>
            <a:r>
              <a:rPr lang="en-US" b="1" dirty="0"/>
              <a:t>Danville-Pittsylvania CSB:</a:t>
            </a:r>
            <a:r>
              <a:rPr lang="en-US" dirty="0"/>
              <a:t> Phone: (434) 793-4931  Crisis (434) 793-4922</a:t>
            </a:r>
          </a:p>
          <a:p>
            <a:pPr marL="457200" lvl="1" indent="0">
              <a:buNone/>
            </a:pPr>
            <a:r>
              <a:rPr lang="en-US" dirty="0"/>
              <a:t>Areas served:</a:t>
            </a:r>
          </a:p>
          <a:p>
            <a:pPr marL="457200" lvl="1" indent="0">
              <a:buNone/>
            </a:pPr>
            <a:r>
              <a:rPr lang="en-US" dirty="0"/>
              <a:t>Washington County, Abingdon, Clarksville, Damascus, Emory, Glade Spring, Meadowview and City of Bristol, Virginia </a:t>
            </a:r>
          </a:p>
          <a:p>
            <a:pPr marL="457200" lvl="1" indent="0">
              <a:buNone/>
            </a:pPr>
            <a:r>
              <a:rPr lang="en-US" dirty="0"/>
              <a:t> </a:t>
            </a:r>
          </a:p>
          <a:p>
            <a:pPr marL="457200" lvl="1" indent="0">
              <a:buNone/>
            </a:pPr>
            <a:r>
              <a:rPr lang="en-US" dirty="0"/>
              <a:t> </a:t>
            </a:r>
          </a:p>
          <a:p>
            <a:pPr marL="457200" lvl="1" indent="0">
              <a:buNone/>
            </a:pPr>
            <a:endParaRPr lang="en-US" dirty="0"/>
          </a:p>
        </p:txBody>
      </p:sp>
    </p:spTree>
    <p:extLst>
      <p:ext uri="{BB962C8B-B14F-4D97-AF65-F5344CB8AC3E}">
        <p14:creationId xmlns:p14="http://schemas.microsoft.com/office/powerpoint/2010/main" val="19025520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Facts about Employment First</a:t>
            </a:r>
            <a:endParaRPr lang="en-US" dirty="0"/>
          </a:p>
        </p:txBody>
      </p:sp>
      <p:sp>
        <p:nvSpPr>
          <p:cNvPr id="3" name="Content Placeholder 2"/>
          <p:cNvSpPr>
            <a:spLocks noGrp="1"/>
          </p:cNvSpPr>
          <p:nvPr>
            <p:ph idx="1"/>
          </p:nvPr>
        </p:nvSpPr>
        <p:spPr/>
        <p:txBody>
          <a:bodyPr/>
          <a:lstStyle/>
          <a:p>
            <a:r>
              <a:rPr lang="en-US" dirty="0"/>
              <a:t>It is the intent of Employment First to assist employees with disabilities to be all they can be and reach their fullest potential. –Ed Turner</a:t>
            </a:r>
          </a:p>
          <a:p>
            <a:endParaRPr lang="en-US" dirty="0"/>
          </a:p>
        </p:txBody>
      </p:sp>
    </p:spTree>
    <p:extLst>
      <p:ext uri="{BB962C8B-B14F-4D97-AF65-F5344CB8AC3E}">
        <p14:creationId xmlns:p14="http://schemas.microsoft.com/office/powerpoint/2010/main" val="13569994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Community Service Boards:</a:t>
            </a:r>
            <a:br>
              <a:rPr lang="en-US" dirty="0"/>
            </a:br>
            <a:r>
              <a:rPr lang="en-US" dirty="0"/>
              <a:t>Region III (Southwest)</a:t>
            </a:r>
          </a:p>
        </p:txBody>
      </p:sp>
      <p:sp>
        <p:nvSpPr>
          <p:cNvPr id="3" name="Content Placeholder 2"/>
          <p:cNvSpPr>
            <a:spLocks noGrp="1"/>
          </p:cNvSpPr>
          <p:nvPr>
            <p:ph idx="1"/>
          </p:nvPr>
        </p:nvSpPr>
        <p:spPr/>
        <p:txBody>
          <a:bodyPr/>
          <a:lstStyle/>
          <a:p>
            <a:r>
              <a:rPr lang="en-US" b="1" dirty="0"/>
              <a:t>Dickenson County BHS:</a:t>
            </a:r>
            <a:r>
              <a:rPr lang="en-US" dirty="0"/>
              <a:t> Phone: (276) 926-1680  Crisis (726) 926-1650</a:t>
            </a:r>
          </a:p>
          <a:p>
            <a:pPr marL="457200" lvl="1" indent="0">
              <a:buNone/>
            </a:pPr>
            <a:r>
              <a:rPr lang="en-US" dirty="0"/>
              <a:t>Areas served:</a:t>
            </a:r>
          </a:p>
          <a:p>
            <a:pPr marL="457200" lvl="1" indent="0">
              <a:buNone/>
            </a:pPr>
            <a:r>
              <a:rPr lang="en-US" dirty="0" err="1"/>
              <a:t>Birchleaf</a:t>
            </a:r>
            <a:r>
              <a:rPr lang="en-US" dirty="0"/>
              <a:t>, Breaks, </a:t>
            </a:r>
            <a:r>
              <a:rPr lang="en-US" dirty="0" err="1"/>
              <a:t>Clinchco</a:t>
            </a:r>
            <a:r>
              <a:rPr lang="en-US" dirty="0"/>
              <a:t>, Clintwood, Dickenson , Haysi  </a:t>
            </a:r>
          </a:p>
          <a:p>
            <a:pPr marL="457200" lvl="1" indent="0">
              <a:buNone/>
            </a:pPr>
            <a:r>
              <a:rPr lang="en-US" dirty="0"/>
              <a:t> </a:t>
            </a:r>
          </a:p>
          <a:p>
            <a:pPr marL="457200" lvl="1" indent="0">
              <a:buNone/>
            </a:pPr>
            <a:r>
              <a:rPr lang="en-US" dirty="0"/>
              <a:t> </a:t>
            </a:r>
          </a:p>
          <a:p>
            <a:pPr marL="457200" lvl="1" indent="0">
              <a:buNone/>
            </a:pPr>
            <a:endParaRPr lang="en-US" dirty="0"/>
          </a:p>
        </p:txBody>
      </p:sp>
    </p:spTree>
    <p:extLst>
      <p:ext uri="{BB962C8B-B14F-4D97-AF65-F5344CB8AC3E}">
        <p14:creationId xmlns:p14="http://schemas.microsoft.com/office/powerpoint/2010/main" val="84441694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Community Service Boards:</a:t>
            </a:r>
            <a:br>
              <a:rPr lang="en-US" dirty="0"/>
            </a:br>
            <a:r>
              <a:rPr lang="en-US" dirty="0"/>
              <a:t>Region III (Southwest)</a:t>
            </a:r>
          </a:p>
        </p:txBody>
      </p:sp>
      <p:sp>
        <p:nvSpPr>
          <p:cNvPr id="3" name="Content Placeholder 2"/>
          <p:cNvSpPr>
            <a:spLocks noGrp="1"/>
          </p:cNvSpPr>
          <p:nvPr>
            <p:ph idx="1"/>
          </p:nvPr>
        </p:nvSpPr>
        <p:spPr/>
        <p:txBody>
          <a:bodyPr/>
          <a:lstStyle/>
          <a:p>
            <a:r>
              <a:rPr lang="en-US" b="1" dirty="0"/>
              <a:t>Mt. Rogers CSB:</a:t>
            </a:r>
            <a:r>
              <a:rPr lang="en-US" dirty="0"/>
              <a:t> Phone: (276) 223-3200  Crisis  (800) 589-0265</a:t>
            </a:r>
          </a:p>
          <a:p>
            <a:pPr marL="457200" lvl="1" indent="0">
              <a:buNone/>
            </a:pPr>
            <a:r>
              <a:rPr lang="en-US" dirty="0"/>
              <a:t>Areas served:</a:t>
            </a:r>
          </a:p>
          <a:p>
            <a:pPr marL="457200" lvl="1" indent="0">
              <a:buNone/>
            </a:pPr>
            <a:r>
              <a:rPr lang="en-US" dirty="0"/>
              <a:t>Bastian, Bland , Rocky Gap, Carroll , Atkins, Ceres, Chilhowie, Elk Creek, Fires, Galax, Grayson, Groseclose, Hillsville, Independence, Mouth of Wilson, Smyth, Sugar Grove, Troutdale, </a:t>
            </a:r>
            <a:r>
              <a:rPr lang="en-US" dirty="0" err="1"/>
              <a:t>Whitetop</a:t>
            </a:r>
            <a:r>
              <a:rPr lang="en-US" dirty="0"/>
              <a:t>, Saltville, Marion, Barren Springs, Crockett, Fort </a:t>
            </a:r>
            <a:r>
              <a:rPr lang="en-US" dirty="0" err="1"/>
              <a:t>Chiswell</a:t>
            </a:r>
            <a:r>
              <a:rPr lang="en-US" dirty="0"/>
              <a:t>, Foster Falls, Ivanhoe, Max Meadows, Wythe, Wytheville, Rural Retreat   </a:t>
            </a:r>
          </a:p>
          <a:p>
            <a:pPr marL="457200" lvl="1" indent="0">
              <a:buNone/>
            </a:pPr>
            <a:r>
              <a:rPr lang="en-US" dirty="0"/>
              <a:t> </a:t>
            </a:r>
          </a:p>
          <a:p>
            <a:pPr marL="457200" lvl="1" indent="0">
              <a:buNone/>
            </a:pPr>
            <a:r>
              <a:rPr lang="en-US" dirty="0"/>
              <a:t> </a:t>
            </a:r>
          </a:p>
          <a:p>
            <a:pPr marL="457200" lvl="1" indent="0">
              <a:buNone/>
            </a:pPr>
            <a:endParaRPr lang="en-US" dirty="0"/>
          </a:p>
        </p:txBody>
      </p:sp>
    </p:spTree>
    <p:extLst>
      <p:ext uri="{BB962C8B-B14F-4D97-AF65-F5344CB8AC3E}">
        <p14:creationId xmlns:p14="http://schemas.microsoft.com/office/powerpoint/2010/main" val="383468312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Community Service Boards:</a:t>
            </a:r>
            <a:br>
              <a:rPr lang="en-US" dirty="0"/>
            </a:br>
            <a:r>
              <a:rPr lang="en-US" dirty="0"/>
              <a:t>Region III (Southwest)</a:t>
            </a:r>
          </a:p>
        </p:txBody>
      </p:sp>
      <p:sp>
        <p:nvSpPr>
          <p:cNvPr id="3" name="Content Placeholder 2"/>
          <p:cNvSpPr>
            <a:spLocks noGrp="1"/>
          </p:cNvSpPr>
          <p:nvPr>
            <p:ph idx="1"/>
          </p:nvPr>
        </p:nvSpPr>
        <p:spPr/>
        <p:txBody>
          <a:bodyPr/>
          <a:lstStyle/>
          <a:p>
            <a:r>
              <a:rPr lang="en-US" b="1" dirty="0"/>
              <a:t>Piedmont CS:</a:t>
            </a:r>
            <a:r>
              <a:rPr lang="en-US" dirty="0"/>
              <a:t> Phone: Martinsville,(276) 632-7128  Franklin County (540) 483-0582 Patrick County (276) 694-4361 Crisis (888) 819-1331</a:t>
            </a:r>
          </a:p>
          <a:p>
            <a:pPr marL="457200" lvl="1" indent="0">
              <a:buNone/>
            </a:pPr>
            <a:r>
              <a:rPr lang="en-US" dirty="0"/>
              <a:t>Areas served:</a:t>
            </a:r>
          </a:p>
          <a:p>
            <a:pPr marL="457200" lvl="1" indent="0">
              <a:buNone/>
            </a:pPr>
            <a:r>
              <a:rPr lang="en-US" dirty="0"/>
              <a:t>Martinsville, Boones Mill, Burnt Chimney, Callaway, </a:t>
            </a:r>
            <a:r>
              <a:rPr lang="en-US" dirty="0" err="1"/>
              <a:t>Ferrum</a:t>
            </a:r>
            <a:r>
              <a:rPr lang="en-US" dirty="0"/>
              <a:t>, Franklin , Glade Hill, </a:t>
            </a:r>
            <a:r>
              <a:rPr lang="en-US" dirty="0" err="1"/>
              <a:t>Penhook</a:t>
            </a:r>
            <a:r>
              <a:rPr lang="en-US" dirty="0"/>
              <a:t>, Rocky Mount, Smith Mountain Lake, Union Hall, </a:t>
            </a:r>
            <a:r>
              <a:rPr lang="en-US" dirty="0" err="1"/>
              <a:t>Wirtz</a:t>
            </a:r>
            <a:r>
              <a:rPr lang="en-US" dirty="0"/>
              <a:t>, Axton, Bassett, Collinsville, Fieldale, Henry, Ridgeway, Spencer, </a:t>
            </a:r>
            <a:r>
              <a:rPr lang="en-US" dirty="0" err="1"/>
              <a:t>Stanleytown</a:t>
            </a:r>
            <a:r>
              <a:rPr lang="en-US" dirty="0"/>
              <a:t>, Patrick </a:t>
            </a:r>
          </a:p>
          <a:p>
            <a:pPr marL="457200" lvl="1" indent="0">
              <a:buNone/>
            </a:pPr>
            <a:r>
              <a:rPr lang="en-US" dirty="0"/>
              <a:t>  </a:t>
            </a:r>
          </a:p>
          <a:p>
            <a:pPr marL="457200" lvl="1" indent="0">
              <a:buNone/>
            </a:pPr>
            <a:r>
              <a:rPr lang="en-US" dirty="0"/>
              <a:t> </a:t>
            </a:r>
          </a:p>
          <a:p>
            <a:pPr marL="457200" lvl="1" indent="0">
              <a:buNone/>
            </a:pPr>
            <a:r>
              <a:rPr lang="en-US" dirty="0"/>
              <a:t> </a:t>
            </a:r>
          </a:p>
          <a:p>
            <a:pPr marL="457200" lvl="1" indent="0">
              <a:buNone/>
            </a:pPr>
            <a:endParaRPr lang="en-US" dirty="0"/>
          </a:p>
        </p:txBody>
      </p:sp>
    </p:spTree>
    <p:extLst>
      <p:ext uri="{BB962C8B-B14F-4D97-AF65-F5344CB8AC3E}">
        <p14:creationId xmlns:p14="http://schemas.microsoft.com/office/powerpoint/2010/main" val="345736200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Community Service Boards:</a:t>
            </a:r>
            <a:br>
              <a:rPr lang="en-US" dirty="0"/>
            </a:br>
            <a:r>
              <a:rPr lang="en-US" dirty="0"/>
              <a:t>Region III (Southwest)</a:t>
            </a:r>
          </a:p>
        </p:txBody>
      </p:sp>
      <p:sp>
        <p:nvSpPr>
          <p:cNvPr id="3" name="Content Placeholder 2"/>
          <p:cNvSpPr>
            <a:spLocks noGrp="1"/>
          </p:cNvSpPr>
          <p:nvPr>
            <p:ph idx="1"/>
          </p:nvPr>
        </p:nvSpPr>
        <p:spPr/>
        <p:txBody>
          <a:bodyPr/>
          <a:lstStyle/>
          <a:p>
            <a:r>
              <a:rPr lang="en-US" b="1" dirty="0"/>
              <a:t>Planning District One BHS</a:t>
            </a:r>
            <a:r>
              <a:rPr lang="en-US" dirty="0"/>
              <a:t>: Phone: Lee County (276) 346-3590, Scott County (276) 225-0976 Wise County/Norton (726) 523-8300</a:t>
            </a:r>
          </a:p>
          <a:p>
            <a:pPr marL="457200" lvl="1" indent="0">
              <a:buNone/>
            </a:pPr>
            <a:r>
              <a:rPr lang="en-US" dirty="0"/>
              <a:t>Areas served:</a:t>
            </a:r>
          </a:p>
          <a:p>
            <a:pPr marL="457200" lvl="1" indent="0">
              <a:buNone/>
            </a:pPr>
            <a:r>
              <a:rPr lang="en-US" dirty="0"/>
              <a:t>Dryden, Ewing, Jonesville, Lee, Middlesboro, Pennington Gap, Rose Hill, </a:t>
            </a:r>
            <a:r>
              <a:rPr lang="en-US" dirty="0" err="1"/>
              <a:t>Stickleysville</a:t>
            </a:r>
            <a:r>
              <a:rPr lang="en-US" dirty="0"/>
              <a:t>, Norton, </a:t>
            </a:r>
            <a:r>
              <a:rPr lang="en-US" dirty="0" err="1"/>
              <a:t>Clinchport</a:t>
            </a:r>
            <a:r>
              <a:rPr lang="en-US" dirty="0"/>
              <a:t>, Duffield, </a:t>
            </a:r>
            <a:r>
              <a:rPr lang="en-US" dirty="0" err="1"/>
              <a:t>Dungannon</a:t>
            </a:r>
            <a:r>
              <a:rPr lang="en-US" dirty="0"/>
              <a:t>, Gate City, Hiltons, </a:t>
            </a:r>
            <a:r>
              <a:rPr lang="en-US" dirty="0" err="1"/>
              <a:t>Nickelsville</a:t>
            </a:r>
            <a:r>
              <a:rPr lang="en-US" dirty="0"/>
              <a:t>, Scott, Weber City, Appalachia, Big Stone Gap, Coeburn, Pound, St. Paul, Wise</a:t>
            </a:r>
          </a:p>
          <a:p>
            <a:pPr marL="457200" lvl="1" indent="0">
              <a:buNone/>
            </a:pPr>
            <a:r>
              <a:rPr lang="en-US" dirty="0"/>
              <a:t> </a:t>
            </a:r>
          </a:p>
          <a:p>
            <a:pPr marL="457200" lvl="1" indent="0">
              <a:buNone/>
            </a:pPr>
            <a:r>
              <a:rPr lang="en-US" dirty="0"/>
              <a:t>  </a:t>
            </a:r>
          </a:p>
          <a:p>
            <a:pPr marL="457200" lvl="1" indent="0">
              <a:buNone/>
            </a:pPr>
            <a:r>
              <a:rPr lang="en-US" dirty="0"/>
              <a:t> </a:t>
            </a:r>
          </a:p>
          <a:p>
            <a:pPr marL="457200" lvl="1" indent="0">
              <a:buNone/>
            </a:pPr>
            <a:r>
              <a:rPr lang="en-US" dirty="0"/>
              <a:t> </a:t>
            </a:r>
          </a:p>
          <a:p>
            <a:pPr marL="457200" lvl="1" indent="0">
              <a:buNone/>
            </a:pPr>
            <a:endParaRPr lang="en-US" dirty="0"/>
          </a:p>
        </p:txBody>
      </p:sp>
    </p:spTree>
    <p:extLst>
      <p:ext uri="{BB962C8B-B14F-4D97-AF65-F5344CB8AC3E}">
        <p14:creationId xmlns:p14="http://schemas.microsoft.com/office/powerpoint/2010/main" val="136942925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Need More Help?</a:t>
            </a:r>
          </a:p>
        </p:txBody>
      </p:sp>
      <p:sp>
        <p:nvSpPr>
          <p:cNvPr id="3" name="Content Placeholder 2"/>
          <p:cNvSpPr>
            <a:spLocks noGrp="1"/>
          </p:cNvSpPr>
          <p:nvPr>
            <p:ph idx="1"/>
          </p:nvPr>
        </p:nvSpPr>
        <p:spPr/>
        <p:txBody>
          <a:bodyPr/>
          <a:lstStyle/>
          <a:p>
            <a:r>
              <a:rPr lang="en-US" dirty="0"/>
              <a:t>If you have contacted any of these agencies and are not satisfied with the services they have provided or need additional help, you can contact the Disability Law Center of Virginia</a:t>
            </a:r>
          </a:p>
          <a:p>
            <a:pPr lvl="1"/>
            <a:r>
              <a:rPr lang="en-US" dirty="0"/>
              <a:t>Advocates are on-duty Mondays, Wednesdays and Fridays from 8:30 am – 4:00 pm. Call 1-800-552-3962 (toll-free) or 804-225-2042 to request assistance</a:t>
            </a:r>
          </a:p>
        </p:txBody>
      </p:sp>
    </p:spTree>
    <p:extLst>
      <p:ext uri="{BB962C8B-B14F-4D97-AF65-F5344CB8AC3E}">
        <p14:creationId xmlns:p14="http://schemas.microsoft.com/office/powerpoint/2010/main" val="6570877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Department for Aging and Rehabilitative Services: </a:t>
            </a:r>
            <a:r>
              <a:rPr lang="en-US" b="1" dirty="0"/>
              <a:t>Employment Help</a:t>
            </a:r>
          </a:p>
        </p:txBody>
      </p:sp>
      <p:sp>
        <p:nvSpPr>
          <p:cNvPr id="3" name="Content Placeholder 2"/>
          <p:cNvSpPr>
            <a:spLocks noGrp="1"/>
          </p:cNvSpPr>
          <p:nvPr>
            <p:ph idx="1"/>
          </p:nvPr>
        </p:nvSpPr>
        <p:spPr/>
        <p:txBody>
          <a:bodyPr/>
          <a:lstStyle/>
          <a:p>
            <a:r>
              <a:rPr lang="en-US" b="1" dirty="0"/>
              <a:t>Vocational Rehabilitation </a:t>
            </a:r>
            <a:r>
              <a:rPr lang="en-US" dirty="0"/>
              <a:t>– Helps people with disabilities prepare for, locate and maintain long-term, meaningful employment</a:t>
            </a:r>
          </a:p>
          <a:p>
            <a:endParaRPr lang="en-US" dirty="0"/>
          </a:p>
          <a:p>
            <a:r>
              <a:rPr lang="en-US" b="1" dirty="0"/>
              <a:t>Youth in Transition </a:t>
            </a:r>
            <a:r>
              <a:rPr lang="en-US" dirty="0"/>
              <a:t>– Provides services to assist youth with disabilities with the transition from school to work</a:t>
            </a:r>
          </a:p>
          <a:p>
            <a:endParaRPr lang="en-US" dirty="0"/>
          </a:p>
        </p:txBody>
      </p:sp>
    </p:spTree>
    <p:extLst>
      <p:ext uri="{BB962C8B-B14F-4D97-AF65-F5344CB8AC3E}">
        <p14:creationId xmlns:p14="http://schemas.microsoft.com/office/powerpoint/2010/main" val="19175735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Department for Aging and Rehabilitative Services: </a:t>
            </a:r>
            <a:r>
              <a:rPr lang="en-US" b="1" dirty="0"/>
              <a:t>Employment Help</a:t>
            </a:r>
            <a:endParaRPr lang="en-US" dirty="0"/>
          </a:p>
        </p:txBody>
      </p:sp>
      <p:sp>
        <p:nvSpPr>
          <p:cNvPr id="3" name="Content Placeholder 2"/>
          <p:cNvSpPr>
            <a:spLocks noGrp="1"/>
          </p:cNvSpPr>
          <p:nvPr>
            <p:ph idx="1"/>
          </p:nvPr>
        </p:nvSpPr>
        <p:spPr/>
        <p:txBody>
          <a:bodyPr/>
          <a:lstStyle/>
          <a:p>
            <a:r>
              <a:rPr lang="en-US" b="1" dirty="0"/>
              <a:t>Career Pathways for Individuals with Disabilities </a:t>
            </a:r>
            <a:r>
              <a:rPr lang="en-US" dirty="0"/>
              <a:t>– Connects individuals with disabilities to training programs for high-demand jobs</a:t>
            </a:r>
          </a:p>
          <a:p>
            <a:endParaRPr lang="en-US" dirty="0"/>
          </a:p>
          <a:p>
            <a:r>
              <a:rPr lang="en-US" b="1" dirty="0"/>
              <a:t>Wilson Workforce Rehabilitation Center </a:t>
            </a:r>
            <a:r>
              <a:rPr lang="en-US" dirty="0"/>
              <a:t>– Rehabilitation Center that provides various training programs and credentials to enhance career opportunities</a:t>
            </a:r>
          </a:p>
          <a:p>
            <a:endParaRPr lang="en-US" dirty="0"/>
          </a:p>
          <a:p>
            <a:r>
              <a:rPr lang="en-US" b="1" dirty="0"/>
              <a:t>Business Services </a:t>
            </a:r>
            <a:r>
              <a:rPr lang="en-US" dirty="0"/>
              <a:t>– Helps businesses with recruiting, screening training, and retention</a:t>
            </a:r>
          </a:p>
          <a:p>
            <a:endParaRPr lang="en-US" dirty="0"/>
          </a:p>
        </p:txBody>
      </p:sp>
    </p:spTree>
    <p:extLst>
      <p:ext uri="{BB962C8B-B14F-4D97-AF65-F5344CB8AC3E}">
        <p14:creationId xmlns:p14="http://schemas.microsoft.com/office/powerpoint/2010/main" val="26015108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Department for Aging and Rehabilitative Services: </a:t>
            </a:r>
            <a:r>
              <a:rPr lang="en-US" b="1" dirty="0"/>
              <a:t>Disability Services</a:t>
            </a:r>
            <a:endParaRPr lang="en-US" dirty="0"/>
          </a:p>
        </p:txBody>
      </p:sp>
      <p:sp>
        <p:nvSpPr>
          <p:cNvPr id="3" name="Content Placeholder 2"/>
          <p:cNvSpPr>
            <a:spLocks noGrp="1"/>
          </p:cNvSpPr>
          <p:nvPr>
            <p:ph idx="1"/>
          </p:nvPr>
        </p:nvSpPr>
        <p:spPr/>
        <p:txBody>
          <a:bodyPr/>
          <a:lstStyle/>
          <a:p>
            <a:r>
              <a:rPr lang="en-US" b="1" dirty="0"/>
              <a:t>Assistive Technology </a:t>
            </a:r>
            <a:r>
              <a:rPr lang="en-US" dirty="0"/>
              <a:t>– DARS provides assistive technology to be used to increase, maintain, or improve functional capabilities.</a:t>
            </a:r>
          </a:p>
          <a:p>
            <a:endParaRPr lang="en-US" dirty="0"/>
          </a:p>
          <a:p>
            <a:r>
              <a:rPr lang="en-US" b="1" dirty="0"/>
              <a:t>Brain Injury Services </a:t>
            </a:r>
            <a:r>
              <a:rPr lang="en-US" dirty="0"/>
              <a:t>-  DARS provides resources for information about brain injuries.</a:t>
            </a:r>
          </a:p>
          <a:p>
            <a:endParaRPr lang="en-US" dirty="0"/>
          </a:p>
          <a:p>
            <a:r>
              <a:rPr lang="en-US" b="1" dirty="0"/>
              <a:t>Community Rehabilitation Case Management Services </a:t>
            </a:r>
            <a:r>
              <a:rPr lang="en-US" dirty="0"/>
              <a:t>– Assists individuals to build a quality of life of their choosing through self-direction, support, and community resources</a:t>
            </a:r>
          </a:p>
        </p:txBody>
      </p:sp>
    </p:spTree>
    <p:extLst>
      <p:ext uri="{BB962C8B-B14F-4D97-AF65-F5344CB8AC3E}">
        <p14:creationId xmlns:p14="http://schemas.microsoft.com/office/powerpoint/2010/main" val="7775180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Department for Aging and Rehabilitative Services: </a:t>
            </a:r>
            <a:r>
              <a:rPr lang="en-US" b="1" dirty="0"/>
              <a:t>Disability Services</a:t>
            </a:r>
            <a:endParaRPr lang="en-US" dirty="0"/>
          </a:p>
        </p:txBody>
      </p:sp>
      <p:sp>
        <p:nvSpPr>
          <p:cNvPr id="3" name="Content Placeholder 2"/>
          <p:cNvSpPr>
            <a:spLocks noGrp="1"/>
          </p:cNvSpPr>
          <p:nvPr>
            <p:ph idx="1"/>
          </p:nvPr>
        </p:nvSpPr>
        <p:spPr/>
        <p:txBody>
          <a:bodyPr>
            <a:normAutofit/>
          </a:bodyPr>
          <a:lstStyle/>
          <a:p>
            <a:r>
              <a:rPr lang="en-US" b="1" dirty="0"/>
              <a:t>Independent Living </a:t>
            </a:r>
            <a:r>
              <a:rPr lang="en-US" dirty="0"/>
              <a:t>– Work with individuals to promote leadership in independence as well as with local communities to remove barriers to independence</a:t>
            </a:r>
          </a:p>
          <a:p>
            <a:endParaRPr lang="en-US" dirty="0"/>
          </a:p>
          <a:p>
            <a:r>
              <a:rPr lang="en-US" b="1" dirty="0"/>
              <a:t>Personal Assistance Services </a:t>
            </a:r>
            <a:r>
              <a:rPr lang="en-US" dirty="0"/>
              <a:t>– A range of services provided which are designed to assist an individual with a disability to perform daily living activities on or off the job</a:t>
            </a:r>
          </a:p>
          <a:p>
            <a:endParaRPr lang="en-US" dirty="0"/>
          </a:p>
          <a:p>
            <a:r>
              <a:rPr lang="en-US" dirty="0"/>
              <a:t>DARS provides a variety of services. Some have a cost and some do not. Your DARS Counselor will work with you to determine if you are eligible for services and if those services will cost you anything.</a:t>
            </a:r>
          </a:p>
        </p:txBody>
      </p:sp>
    </p:spTree>
    <p:extLst>
      <p:ext uri="{BB962C8B-B14F-4D97-AF65-F5344CB8AC3E}">
        <p14:creationId xmlns:p14="http://schemas.microsoft.com/office/powerpoint/2010/main" val="131144142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54"/>
  <p:tag name="ARTICULATE_DESIGN_ID_FACET" val="w0GUPq8w"/>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9863</TotalTime>
  <Words>2943</Words>
  <Application>Microsoft Office PowerPoint</Application>
  <PresentationFormat>Widescreen</PresentationFormat>
  <Paragraphs>342</Paragraphs>
  <Slides>54</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54</vt:i4>
      </vt:variant>
    </vt:vector>
  </HeadingPairs>
  <TitlesOfParts>
    <vt:vector size="59" baseType="lpstr">
      <vt:lpstr>Arial</vt:lpstr>
      <vt:lpstr>Calibri</vt:lpstr>
      <vt:lpstr>Trebuchet MS</vt:lpstr>
      <vt:lpstr>Wingdings 3</vt:lpstr>
      <vt:lpstr>Facet</vt:lpstr>
      <vt:lpstr>Services for Individuals in Southwest Virginia</vt:lpstr>
      <vt:lpstr>Facts about Employment First </vt:lpstr>
      <vt:lpstr>Facts about Employment First</vt:lpstr>
      <vt:lpstr>Facts about Employment First</vt:lpstr>
      <vt:lpstr>Facts about Employment First</vt:lpstr>
      <vt:lpstr>Department for Aging and Rehabilitative Services: Employment Help</vt:lpstr>
      <vt:lpstr>Department for Aging and Rehabilitative Services: Employment Help</vt:lpstr>
      <vt:lpstr>Department for Aging and Rehabilitative Services: Disability Services</vt:lpstr>
      <vt:lpstr>Department for Aging and Rehabilitative Services: Disability Services</vt:lpstr>
      <vt:lpstr>Department for Aging and Rehabilitative Services: Disability Services Eligibility Criteria</vt:lpstr>
      <vt:lpstr>Department for Aging and Rehabilitative Services: Southwest Office Locations</vt:lpstr>
      <vt:lpstr>Department for Aging and Rehabilitative Services: Southwest Office Locations</vt:lpstr>
      <vt:lpstr>Department for Aging and Rehabilitative Services: Southwest Office Locations</vt:lpstr>
      <vt:lpstr>Department for Aging and Rehabilitative Services: Southwest Office Locations</vt:lpstr>
      <vt:lpstr>Department for Aging and Rehabilitative Services: Southwest Office Locations</vt:lpstr>
      <vt:lpstr>Department for Aging and Rehabilitative Services: Southwest Office Locations</vt:lpstr>
      <vt:lpstr>Employment Service Organizations: How ESOs can Lead You to the Perfect Career</vt:lpstr>
      <vt:lpstr>Employment Service Organizations</vt:lpstr>
      <vt:lpstr>Employment Service Organization:  Situational Assessment</vt:lpstr>
      <vt:lpstr>Employment Service Organizations:  Job Development</vt:lpstr>
      <vt:lpstr>Employment Service Organizations: Job Site Training</vt:lpstr>
      <vt:lpstr>Employment Service Organization: Follow Along</vt:lpstr>
      <vt:lpstr>Employment Service Organization: Post Employment Services</vt:lpstr>
      <vt:lpstr>Employment Service Organizations in Southwest Virginia</vt:lpstr>
      <vt:lpstr>Employment Service Organizations in Southwest Virginia</vt:lpstr>
      <vt:lpstr>Employment Service Organizations in Southwest Virginia</vt:lpstr>
      <vt:lpstr>Employment Service Organizations in Southwest Virginia</vt:lpstr>
      <vt:lpstr>Employment Service Organizations in Southwest Virginia</vt:lpstr>
      <vt:lpstr>Employment Service Organizations in Southwest Virginia</vt:lpstr>
      <vt:lpstr>Employment Service Organizations in Southwest Virginia</vt:lpstr>
      <vt:lpstr>Employment Service Organizations in Southwest Virginia</vt:lpstr>
      <vt:lpstr>Employment Service Organizations in Southwest Virginia</vt:lpstr>
      <vt:lpstr>Employment Service Organizations in Southwest Virginia</vt:lpstr>
      <vt:lpstr>Employment Service Organizations in Southwest Virginia</vt:lpstr>
      <vt:lpstr>Employment Service Organizations in Southwest Virginia</vt:lpstr>
      <vt:lpstr>Centers for Independent Living: Core Services</vt:lpstr>
      <vt:lpstr>Centers for Independent Living: Other Services</vt:lpstr>
      <vt:lpstr>Centers for Independent Living: Center Locations</vt:lpstr>
      <vt:lpstr>Centers for Independent Living: Center Locations</vt:lpstr>
      <vt:lpstr>Centers for Independent Living: Center Locations</vt:lpstr>
      <vt:lpstr>Centers for Independent Living: Center Locations</vt:lpstr>
      <vt:lpstr>Centers for Independent Living: Center Locations</vt:lpstr>
      <vt:lpstr>Centers for Independent Living: Center Locations</vt:lpstr>
      <vt:lpstr>Community Service Boards</vt:lpstr>
      <vt:lpstr>Community Service Boards: Region III (Southwest)</vt:lpstr>
      <vt:lpstr>Community Service Boards: Region III (Southwest)</vt:lpstr>
      <vt:lpstr>Community Service Boards: Region III (Southwest)</vt:lpstr>
      <vt:lpstr>Community Service Boards: Region III (Southwest)</vt:lpstr>
      <vt:lpstr>Community Service Boards: Region III (Southwest)</vt:lpstr>
      <vt:lpstr>Community Service Boards: Region III (Southwest)</vt:lpstr>
      <vt:lpstr>Community Service Boards: Region III (Southwest)</vt:lpstr>
      <vt:lpstr>Community Service Boards: Region III (Southwest)</vt:lpstr>
      <vt:lpstr>Community Service Boards: Region III (Southwest)</vt:lpstr>
      <vt:lpstr>Need More Help?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Rachael Rounds</dc:creator>
  <cp:lastModifiedBy>Teri Blankenship</cp:lastModifiedBy>
  <cp:revision>30</cp:revision>
  <dcterms:created xsi:type="dcterms:W3CDTF">2020-06-10T19:38:56Z</dcterms:created>
  <dcterms:modified xsi:type="dcterms:W3CDTF">2020-10-29T15:21:45Z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5128E0A2-FC48-4246-BD3E-189FD8CBD03F</vt:lpwstr>
  </property>
  <property fmtid="{D5CDD505-2E9C-101B-9397-08002B2CF9AE}" pid="3" name="ArticulatePath">
    <vt:lpwstr>VBPD_Resources for Individuals in Southwest Virginia</vt:lpwstr>
  </property>
</Properties>
</file>